
<file path=[Content_Types].xml><?xml version="1.0" encoding="utf-8"?>
<Types xmlns="http://schemas.openxmlformats.org/package/2006/content-types">
  <Default ContentType="image/jpeg" Extension="jpg"/>
  <Default ContentType="application/vnd.openxmlformats-officedocument.vmlDrawing" Extension="vml"/>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18" roundtripDataSignature="AMtx7mg+BQecp1BKw/mFfZOrxhPEVji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customschemas.google.com/relationships/presentationmetadata" Target="metadata"/><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 name="Google Shape;1092;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2" name="Google Shape;1252;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4"/>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4"/>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4"/>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23"/>
          <p:cNvSpPr/>
          <p:nvPr>
            <p:ph idx="2" type="pic"/>
          </p:nvPr>
        </p:nvSpPr>
        <p:spPr>
          <a:xfrm>
            <a:off x="5183188" y="987425"/>
            <a:ext cx="6172200" cy="4873625"/>
          </a:xfrm>
          <a:prstGeom prst="rect">
            <a:avLst/>
          </a:prstGeom>
          <a:noFill/>
          <a:ln>
            <a:noFill/>
          </a:ln>
        </p:spPr>
      </p:sp>
      <p:sp>
        <p:nvSpPr>
          <p:cNvPr id="73" name="Google Shape;73;p1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23"/>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23"/>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3"/>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4"/>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4"/>
          <p:cNvSpPr txBox="1"/>
          <p:nvPr>
            <p:ph idx="1" type="body"/>
          </p:nvPr>
        </p:nvSpPr>
        <p:spPr>
          <a:xfrm rot="5400000">
            <a:off x="3594258" y="-1582579"/>
            <a:ext cx="4729826" cy="1078925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4"/>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4"/>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4"/>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25"/>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5"/>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5"/>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15"/>
          <p:cNvSpPr txBox="1"/>
          <p:nvPr>
            <p:ph type="title"/>
          </p:nvPr>
        </p:nvSpPr>
        <p:spPr>
          <a:xfrm>
            <a:off x="2043484" y="365126"/>
            <a:ext cx="9310315" cy="9468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15"/>
          <p:cNvSpPr txBox="1"/>
          <p:nvPr>
            <p:ph idx="1" type="body"/>
          </p:nvPr>
        </p:nvSpPr>
        <p:spPr>
          <a:xfrm>
            <a:off x="572493" y="1431235"/>
            <a:ext cx="11100021" cy="48661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15"/>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5"/>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5"/>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16"/>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6"/>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6"/>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1" name="Shape 31"/>
        <p:cNvGrpSpPr/>
        <p:nvPr/>
      </p:nvGrpSpPr>
      <p:grpSpPr>
        <a:xfrm>
          <a:off x="0" y="0"/>
          <a:ext cx="0" cy="0"/>
          <a:chOff x="0" y="0"/>
          <a:chExt cx="0" cy="0"/>
        </a:xfrm>
      </p:grpSpPr>
      <p:sp>
        <p:nvSpPr>
          <p:cNvPr id="32" name="Google Shape;32;p117"/>
          <p:cNvSpPr txBox="1"/>
          <p:nvPr>
            <p:ph type="title"/>
          </p:nvPr>
        </p:nvSpPr>
        <p:spPr>
          <a:xfrm>
            <a:off x="609600" y="131764"/>
            <a:ext cx="10972800" cy="6302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17"/>
          <p:cNvSpPr txBox="1"/>
          <p:nvPr>
            <p:ph idx="1" type="body"/>
          </p:nvPr>
        </p:nvSpPr>
        <p:spPr>
          <a:xfrm>
            <a:off x="609600" y="1066801"/>
            <a:ext cx="53848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17"/>
          <p:cNvSpPr txBox="1"/>
          <p:nvPr>
            <p:ph idx="2" type="body"/>
          </p:nvPr>
        </p:nvSpPr>
        <p:spPr>
          <a:xfrm>
            <a:off x="6197600" y="1066801"/>
            <a:ext cx="53848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17"/>
          <p:cNvSpPr txBox="1"/>
          <p:nvPr>
            <p:ph idx="12" type="sldNum"/>
          </p:nvPr>
        </p:nvSpPr>
        <p:spPr>
          <a:xfrm>
            <a:off x="4673600" y="6477000"/>
            <a:ext cx="2844800"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118"/>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18"/>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8"/>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119"/>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9"/>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9"/>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9"/>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120"/>
          <p:cNvSpPr txBox="1"/>
          <p:nvPr>
            <p:ph type="title"/>
          </p:nvPr>
        </p:nvSpPr>
        <p:spPr>
          <a:xfrm>
            <a:off x="2059536" y="365125"/>
            <a:ext cx="9295852" cy="95947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1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1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20"/>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0"/>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0"/>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21"/>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1"/>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21"/>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1"/>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1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22"/>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22"/>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2"/>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13"/>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3"/>
          <p:cNvSpPr txBox="1"/>
          <p:nvPr>
            <p:ph idx="1" type="body"/>
          </p:nvPr>
        </p:nvSpPr>
        <p:spPr>
          <a:xfrm>
            <a:off x="564543" y="1447137"/>
            <a:ext cx="10789257" cy="472982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3"/>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3"/>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3"/>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4.png"/><Relationship Id="rId4" Type="http://schemas.openxmlformats.org/officeDocument/2006/relationships/image" Target="../media/image97.gif"/></Relationships>
</file>

<file path=ppt/slides/_rels/slide101.xml.rels><?xml version="1.0" encoding="UTF-8" standalone="yes"?><Relationships xmlns="http://schemas.openxmlformats.org/package/2006/relationships"><Relationship Id="rId11" Type="http://schemas.openxmlformats.org/officeDocument/2006/relationships/oleObject" Target="../embeddings/oleObject1.bin"/><Relationship Id="rId10" Type="http://schemas.openxmlformats.org/officeDocument/2006/relationships/oleObject" Target="../embeddings/oleObject1.bin"/><Relationship Id="rId13" Type="http://schemas.openxmlformats.org/officeDocument/2006/relationships/image" Target="../media/image104.jpg"/><Relationship Id="rId12"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vmlDrawing" Target="../drawings/vmlDrawing1.vml"/><Relationship Id="rId4" Type="http://schemas.openxmlformats.org/officeDocument/2006/relationships/image" Target="../media/image120.png"/><Relationship Id="rId9" Type="http://schemas.openxmlformats.org/officeDocument/2006/relationships/image" Target="../media/image113.jpg"/><Relationship Id="rId14" Type="http://schemas.openxmlformats.org/officeDocument/2006/relationships/image" Target="../media/image111.jpg"/><Relationship Id="rId5" Type="http://schemas.openxmlformats.org/officeDocument/2006/relationships/image" Target="../media/image103.jpg"/><Relationship Id="rId6" Type="http://schemas.openxmlformats.org/officeDocument/2006/relationships/image" Target="../media/image91.jpg"/><Relationship Id="rId7" Type="http://schemas.openxmlformats.org/officeDocument/2006/relationships/image" Target="../media/image87.jpg"/><Relationship Id="rId8" Type="http://schemas.openxmlformats.org/officeDocument/2006/relationships/image" Target="../media/image96.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vmlDrawing" Target="../drawings/vmlDrawing2.vml"/><Relationship Id="rId4" Type="http://schemas.openxmlformats.org/officeDocument/2006/relationships/image" Target="../media/image109.png"/><Relationship Id="rId5" Type="http://schemas.openxmlformats.org/officeDocument/2006/relationships/oleObject" Target="../embeddings/oleObject2.bin"/><Relationship Id="rId6" Type="http://schemas.openxmlformats.org/officeDocument/2006/relationships/oleObject" Target="../embeddings/oleObject2.bin"/><Relationship Id="rId7" Type="http://schemas.openxmlformats.org/officeDocument/2006/relationships/image" Target="../media/image92.png"/><Relationship Id="rId8" Type="http://schemas.openxmlformats.org/officeDocument/2006/relationships/image" Target="../media/image9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06.png"/><Relationship Id="rId4" Type="http://schemas.openxmlformats.org/officeDocument/2006/relationships/image" Target="../media/image133.jpg"/><Relationship Id="rId5" Type="http://schemas.openxmlformats.org/officeDocument/2006/relationships/image" Target="../media/image105.png"/><Relationship Id="rId6" Type="http://schemas.openxmlformats.org/officeDocument/2006/relationships/image" Target="../media/image116.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14.png"/><Relationship Id="rId4" Type="http://schemas.openxmlformats.org/officeDocument/2006/relationships/image" Target="../media/image107.png"/><Relationship Id="rId5" Type="http://schemas.openxmlformats.org/officeDocument/2006/relationships/image" Target="../media/image11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21.jpg"/><Relationship Id="rId4" Type="http://schemas.openxmlformats.org/officeDocument/2006/relationships/image" Target="../media/image124.jpg"/><Relationship Id="rId9" Type="http://schemas.openxmlformats.org/officeDocument/2006/relationships/hyperlink" Target="about:blank" TargetMode="External"/><Relationship Id="rId5" Type="http://schemas.openxmlformats.org/officeDocument/2006/relationships/image" Target="../media/image123.jpg"/><Relationship Id="rId6" Type="http://schemas.openxmlformats.org/officeDocument/2006/relationships/image" Target="../media/image115.jpg"/><Relationship Id="rId7" Type="http://schemas.openxmlformats.org/officeDocument/2006/relationships/image" Target="../media/image108.jpg"/><Relationship Id="rId8" Type="http://schemas.openxmlformats.org/officeDocument/2006/relationships/image" Target="../media/image118.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1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19.png"/><Relationship Id="rId7" Type="http://schemas.openxmlformats.org/officeDocument/2006/relationships/image" Target="../media/image135.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126.jpg"/><Relationship Id="rId4" Type="http://schemas.openxmlformats.org/officeDocument/2006/relationships/image" Target="../media/image122.png"/><Relationship Id="rId5" Type="http://schemas.openxmlformats.org/officeDocument/2006/relationships/image" Target="../media/image138.jpg"/></Relationships>
</file>

<file path=ppt/slides/_rels/slide108.xml.rels><?xml version="1.0" encoding="UTF-8" standalone="yes"?><Relationships xmlns="http://schemas.openxmlformats.org/package/2006/relationships"><Relationship Id="rId10" Type="http://schemas.openxmlformats.org/officeDocument/2006/relationships/image" Target="../media/image137.jpg"/><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25.png"/><Relationship Id="rId4" Type="http://schemas.openxmlformats.org/officeDocument/2006/relationships/image" Target="../media/image127.png"/><Relationship Id="rId9" Type="http://schemas.openxmlformats.org/officeDocument/2006/relationships/image" Target="../media/image130.jpg"/><Relationship Id="rId5" Type="http://schemas.openxmlformats.org/officeDocument/2006/relationships/image" Target="../media/image134.jpg"/><Relationship Id="rId6" Type="http://schemas.openxmlformats.org/officeDocument/2006/relationships/image" Target="../media/image141.jpg"/><Relationship Id="rId7" Type="http://schemas.openxmlformats.org/officeDocument/2006/relationships/image" Target="../media/image143.jpg"/><Relationship Id="rId8" Type="http://schemas.openxmlformats.org/officeDocument/2006/relationships/image" Target="../media/image14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36.png"/><Relationship Id="rId4" Type="http://schemas.openxmlformats.org/officeDocument/2006/relationships/image" Target="../media/image147.jpg"/><Relationship Id="rId5" Type="http://schemas.openxmlformats.org/officeDocument/2006/relationships/image" Target="../media/image14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0.png"/><Relationship Id="rId4" Type="http://schemas.openxmlformats.org/officeDocument/2006/relationships/image" Target="../media/image139.jpg"/><Relationship Id="rId5" Type="http://schemas.openxmlformats.org/officeDocument/2006/relationships/image" Target="../media/image152.jpg"/><Relationship Id="rId6" Type="http://schemas.openxmlformats.org/officeDocument/2006/relationships/image" Target="../media/image151.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50.jpg"/><Relationship Id="rId4" Type="http://schemas.openxmlformats.org/officeDocument/2006/relationships/image" Target="../media/image144.png"/><Relationship Id="rId5" Type="http://schemas.openxmlformats.org/officeDocument/2006/relationships/image" Target="../media/image14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53.jpg"/><Relationship Id="rId4" Type="http://schemas.openxmlformats.org/officeDocument/2006/relationships/image" Target="../media/image145.jpg"/><Relationship Id="rId5" Type="http://schemas.openxmlformats.org/officeDocument/2006/relationships/image" Target="../media/image14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11.jpg"/><Relationship Id="rId5"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11.jpg"/><Relationship Id="rId5"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16.jpg"/><Relationship Id="rId5" Type="http://schemas.openxmlformats.org/officeDocument/2006/relationships/image" Target="../media/image23.jpg"/><Relationship Id="rId6"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jpg"/><Relationship Id="rId4" Type="http://schemas.openxmlformats.org/officeDocument/2006/relationships/image" Target="../media/image27.jpg"/><Relationship Id="rId5" Type="http://schemas.openxmlformats.org/officeDocument/2006/relationships/image" Target="../media/image29.jpg"/><Relationship Id="rId6"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5.jpg"/><Relationship Id="rId4" Type="http://schemas.openxmlformats.org/officeDocument/2006/relationships/image" Target="../media/image22.jpg"/><Relationship Id="rId5" Type="http://schemas.openxmlformats.org/officeDocument/2006/relationships/image" Target="../media/image34.jpg"/><Relationship Id="rId6" Type="http://schemas.openxmlformats.org/officeDocument/2006/relationships/image" Target="../media/image38.jpg"/><Relationship Id="rId7" Type="http://schemas.openxmlformats.org/officeDocument/2006/relationships/hyperlink" Target="http://../GIAO%20AN%20DT%20KTCT/Film/Thanh%20tuu%20tu%20viec%20to%20chuc%20hoi%20nghi%20APEC.mpg" TargetMode="External"/><Relationship Id="rId8"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vi.wikipedia.org/wiki/T%E1%BA%ADp_tin:Bieutrung_MTTQVN.gif" TargetMode="External"/><Relationship Id="rId4" Type="http://schemas.openxmlformats.org/officeDocument/2006/relationships/image" Target="../media/image35.png"/><Relationship Id="rId9" Type="http://schemas.openxmlformats.org/officeDocument/2006/relationships/image" Target="../media/image48.png"/><Relationship Id="rId5" Type="http://schemas.openxmlformats.org/officeDocument/2006/relationships/image" Target="../media/image33.jpg"/><Relationship Id="rId6" Type="http://schemas.openxmlformats.org/officeDocument/2006/relationships/image" Target="../media/image47.jpg"/><Relationship Id="rId7" Type="http://schemas.openxmlformats.org/officeDocument/2006/relationships/image" Target="../media/image57.jpg"/><Relationship Id="rId8"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36.jpg"/><Relationship Id="rId5"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25.jpg"/><Relationship Id="rId5" Type="http://schemas.openxmlformats.org/officeDocument/2006/relationships/image" Target="../media/image1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1.jpg"/><Relationship Id="rId4" Type="http://schemas.openxmlformats.org/officeDocument/2006/relationships/image" Target="../media/image43.jpg"/><Relationship Id="rId5" Type="http://schemas.openxmlformats.org/officeDocument/2006/relationships/image" Target="../media/image58.jpg"/><Relationship Id="rId6" Type="http://schemas.openxmlformats.org/officeDocument/2006/relationships/image" Target="../media/image5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0.jpg"/><Relationship Id="rId4" Type="http://schemas.openxmlformats.org/officeDocument/2006/relationships/image" Target="../media/image53.jpg"/><Relationship Id="rId5" Type="http://schemas.openxmlformats.org/officeDocument/2006/relationships/image" Target="../media/image46.png"/><Relationship Id="rId6"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6.png"/><Relationship Id="rId4" Type="http://schemas.openxmlformats.org/officeDocument/2006/relationships/image" Target="../media/image41.png"/><Relationship Id="rId5" Type="http://schemas.openxmlformats.org/officeDocument/2006/relationships/image" Target="../media/image49.jpg"/><Relationship Id="rId6" Type="http://schemas.openxmlformats.org/officeDocument/2006/relationships/image" Target="../media/image62.png"/><Relationship Id="rId7"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9.png"/><Relationship Id="rId4" Type="http://schemas.openxmlformats.org/officeDocument/2006/relationships/image" Target="../media/image5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1.jpg"/><Relationship Id="rId4" Type="http://schemas.openxmlformats.org/officeDocument/2006/relationships/image" Target="../media/image73.jpg"/><Relationship Id="rId5" Type="http://schemas.openxmlformats.org/officeDocument/2006/relationships/image" Target="../media/image55.jpg"/><Relationship Id="rId6" Type="http://schemas.openxmlformats.org/officeDocument/2006/relationships/image" Target="../media/image68.jpg"/><Relationship Id="rId7" Type="http://schemas.openxmlformats.org/officeDocument/2006/relationships/image" Target="../media/image100.jpg"/><Relationship Id="rId8"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4.jpg"/><Relationship Id="rId4" Type="http://schemas.openxmlformats.org/officeDocument/2006/relationships/image" Target="../media/image7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2.jpg"/><Relationship Id="rId4" Type="http://schemas.openxmlformats.org/officeDocument/2006/relationships/image" Target="../media/image70.png"/><Relationship Id="rId5" Type="http://schemas.openxmlformats.org/officeDocument/2006/relationships/image" Target="../media/image63.jpg"/><Relationship Id="rId6" Type="http://schemas.openxmlformats.org/officeDocument/2006/relationships/image" Target="../media/image67.jpg"/><Relationship Id="rId7" Type="http://schemas.openxmlformats.org/officeDocument/2006/relationships/image" Target="../media/image66.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4.jpg"/><Relationship Id="rId4" Type="http://schemas.openxmlformats.org/officeDocument/2006/relationships/image" Target="../media/image80.jpg"/><Relationship Id="rId5" Type="http://schemas.openxmlformats.org/officeDocument/2006/relationships/image" Target="../media/image71.gif"/><Relationship Id="rId6" Type="http://schemas.openxmlformats.org/officeDocument/2006/relationships/image" Target="../media/image83.png"/><Relationship Id="rId7" Type="http://schemas.openxmlformats.org/officeDocument/2006/relationships/image" Target="../media/image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8.jpg"/><Relationship Id="rId4" Type="http://schemas.openxmlformats.org/officeDocument/2006/relationships/image" Target="../media/image76.jpg"/><Relationship Id="rId5" Type="http://schemas.openxmlformats.org/officeDocument/2006/relationships/image" Target="../media/image65.jpg"/><Relationship Id="rId6" Type="http://schemas.openxmlformats.org/officeDocument/2006/relationships/image" Target="../media/image8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7.jpg"/><Relationship Id="rId4" Type="http://schemas.openxmlformats.org/officeDocument/2006/relationships/image" Target="../media/image85.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9.png"/><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5.png"/><Relationship Id="rId4" Type="http://schemas.openxmlformats.org/officeDocument/2006/relationships/image" Target="../media/image82.png"/><Relationship Id="rId5" Type="http://schemas.openxmlformats.org/officeDocument/2006/relationships/image" Target="../media/image95.png"/><Relationship Id="rId6" Type="http://schemas.openxmlformats.org/officeDocument/2006/relationships/image" Target="../media/image90.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1.jpg"/><Relationship Id="rId4" Type="http://schemas.openxmlformats.org/officeDocument/2006/relationships/image" Target="../media/image88.jpg"/><Relationship Id="rId5" Type="http://schemas.openxmlformats.org/officeDocument/2006/relationships/image" Target="../media/image110.jpg"/><Relationship Id="rId6" Type="http://schemas.openxmlformats.org/officeDocument/2006/relationships/image" Target="../media/image10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f" id="93" name="Google Shape;93;p1"/>
          <p:cNvPicPr preferRelativeResize="0"/>
          <p:nvPr/>
        </p:nvPicPr>
        <p:blipFill rotWithShape="1">
          <a:blip r:embed="rId3">
            <a:alphaModFix/>
          </a:blip>
          <a:srcRect b="0" l="0" r="0" t="0"/>
          <a:stretch/>
        </p:blipFill>
        <p:spPr>
          <a:xfrm>
            <a:off x="9042400" y="5200650"/>
            <a:ext cx="3149600" cy="1657350"/>
          </a:xfrm>
          <a:prstGeom prst="rect">
            <a:avLst/>
          </a:prstGeom>
          <a:noFill/>
          <a:ln>
            <a:noFill/>
          </a:ln>
        </p:spPr>
      </p:pic>
      <p:sp>
        <p:nvSpPr>
          <p:cNvPr id="94" name="Google Shape;94;p1"/>
          <p:cNvSpPr txBox="1"/>
          <p:nvPr/>
        </p:nvSpPr>
        <p:spPr>
          <a:xfrm>
            <a:off x="437322" y="1840546"/>
            <a:ext cx="10901238" cy="2123658"/>
          </a:xfrm>
          <a:prstGeom prst="rect">
            <a:avLst/>
          </a:prstGeom>
          <a:noFill/>
          <a:ln>
            <a:noFill/>
          </a:ln>
        </p:spPr>
        <p:txBody>
          <a:bodyPr anchorCtr="0" anchor="t" bIns="45700" lIns="91425" spcFirstLastPara="1" rIns="91425" wrap="square" tIns="45700">
            <a:spAutoFit/>
          </a:bodyPr>
          <a:lstStyle/>
          <a:p>
            <a:pPr indent="457200" lvl="0" marL="0" marR="0" rtl="0" algn="ctr">
              <a:lnSpc>
                <a:spcPct val="150000"/>
              </a:lnSpc>
              <a:spcBef>
                <a:spcPts val="0"/>
              </a:spcBef>
              <a:spcAft>
                <a:spcPts val="0"/>
              </a:spcAft>
              <a:buNone/>
            </a:pPr>
            <a:r>
              <a:rPr b="1" i="1" lang="en-US" sz="3200" u="none" cap="none" strike="noStrike">
                <a:solidFill>
                  <a:srgbClr val="FF0000"/>
                </a:solidFill>
                <a:latin typeface="Times New Roman"/>
                <a:ea typeface="Times New Roman"/>
                <a:cs typeface="Times New Roman"/>
                <a:sym typeface="Times New Roman"/>
              </a:rPr>
              <a:t>Chương 3</a:t>
            </a:r>
            <a:endParaRPr b="0" i="0" sz="2400" u="none" cap="none" strike="noStrike">
              <a:solidFill>
                <a:srgbClr val="FF0000"/>
              </a:solidFill>
              <a:latin typeface="Calibri"/>
              <a:ea typeface="Calibri"/>
              <a:cs typeface="Calibri"/>
              <a:sym typeface="Calibri"/>
            </a:endParaRPr>
          </a:p>
          <a:p>
            <a:pPr indent="457200" lvl="0" marL="0" marR="0" rtl="0" algn="ctr">
              <a:lnSpc>
                <a:spcPct val="150000"/>
              </a:lnSpc>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ĐẢNG LÃNH ĐẠO CẢ NƯỚC QUÁ ĐỘ LÊN CHỦ NGHĨA XÃ HỘI</a:t>
            </a:r>
            <a:r>
              <a:rPr b="0" i="0" lang="en-US" sz="2000" u="none" cap="none" strike="noStrike">
                <a:solidFill>
                  <a:schemeClr val="dk1"/>
                </a:solidFill>
                <a:latin typeface="Calibri"/>
                <a:ea typeface="Calibri"/>
                <a:cs typeface="Calibri"/>
                <a:sym typeface="Calibri"/>
              </a:rPr>
              <a:t> </a:t>
            </a:r>
            <a:r>
              <a:rPr b="1" i="0" lang="en-US" sz="2800" u="none" cap="none" strike="noStrike">
                <a:solidFill>
                  <a:schemeClr val="dk1"/>
                </a:solidFill>
                <a:latin typeface="Times New Roman"/>
                <a:ea typeface="Times New Roman"/>
                <a:cs typeface="Times New Roman"/>
                <a:sym typeface="Times New Roman"/>
              </a:rPr>
              <a:t>VÀ TIẾN HÀNH CÔNG CUỘC ĐỔI MỚI (1975 - Nay)</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txBox="1"/>
          <p:nvPr/>
        </p:nvSpPr>
        <p:spPr>
          <a:xfrm>
            <a:off x="914400" y="1905000"/>
            <a:ext cx="10769600"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rgbClr val="000066"/>
                </a:solidFill>
                <a:latin typeface="Times New Roman"/>
                <a:ea typeface="Times New Roman"/>
                <a:cs typeface="Times New Roman"/>
                <a:sym typeface="Times New Roman"/>
              </a:rPr>
              <a:t>+ Chủ quan, nóng vội, muốn bỏ qua những bước đi cần thiết, đẩy mạnh công nghiệp hóa khi chưa có đủ những tiền đề cần thiết, chậm đổi mới cơ chế quản lý kinh tế.</a:t>
            </a:r>
            <a:endParaRPr sz="2800">
              <a:solidFill>
                <a:srgbClr val="000066"/>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66"/>
                </a:solidFill>
                <a:latin typeface="Times New Roman"/>
                <a:ea typeface="Times New Roman"/>
                <a:cs typeface="Times New Roman"/>
                <a:sym typeface="Times New Roman"/>
              </a:rPr>
              <a:t>+ Sai lầm trong bố trí cơ cấu kinh tế, kết quả đầu tư nhiều nhưng hiệu quả thấp.</a:t>
            </a:r>
            <a:endParaRPr sz="2800">
              <a:solidFill>
                <a:srgbClr val="000066"/>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66"/>
                </a:solidFill>
                <a:latin typeface="Times New Roman"/>
                <a:ea typeface="Times New Roman"/>
                <a:cs typeface="Times New Roman"/>
                <a:sym typeface="Times New Roman"/>
              </a:rPr>
              <a:t>+ Không thực hiện nghiêm chỉnh nghị quyết Đại hội  lần thứ V.</a:t>
            </a:r>
            <a:endParaRPr sz="2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5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5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500"/>
                                        <p:tgtEl>
                                          <p:spTgt spid="16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0"/>
          <p:cNvSpPr/>
          <p:nvPr/>
        </p:nvSpPr>
        <p:spPr>
          <a:xfrm>
            <a:off x="2336800" y="2667000"/>
            <a:ext cx="7721600" cy="2971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viÖt nam - trung hoA</a:t>
            </a:r>
          </a:p>
        </p:txBody>
      </p:sp>
      <p:sp>
        <p:nvSpPr>
          <p:cNvPr id="1052" name="Google Shape;1052;p100"/>
          <p:cNvSpPr txBox="1"/>
          <p:nvPr>
            <p:ph idx="1" type="body"/>
          </p:nvPr>
        </p:nvSpPr>
        <p:spPr>
          <a:xfrm>
            <a:off x="304800" y="1066800"/>
            <a:ext cx="9144000" cy="914400"/>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 Nối lại đàm phán, thúc đẩy bình thường hoá quan hệ 2 nước.</a:t>
            </a:r>
            <a:endParaRPr/>
          </a:p>
        </p:txBody>
      </p:sp>
      <p:pic>
        <p:nvPicPr>
          <p:cNvPr id="1053" name="Google Shape;1053;p100"/>
          <p:cNvPicPr preferRelativeResize="0"/>
          <p:nvPr/>
        </p:nvPicPr>
        <p:blipFill rotWithShape="1">
          <a:blip r:embed="rId3">
            <a:alphaModFix/>
          </a:blip>
          <a:srcRect b="16666" l="31000" r="21000" t="32668"/>
          <a:stretch/>
        </p:blipFill>
        <p:spPr>
          <a:xfrm>
            <a:off x="1422400" y="2438400"/>
            <a:ext cx="8128000" cy="3886200"/>
          </a:xfrm>
          <a:prstGeom prst="rect">
            <a:avLst/>
          </a:prstGeom>
          <a:noFill/>
          <a:ln cap="flat" cmpd="sng" w="38100">
            <a:solidFill>
              <a:schemeClr val="hlink"/>
            </a:solidFill>
            <a:prstDash val="solid"/>
            <a:miter lim="800000"/>
            <a:headEnd len="sm" w="sm" type="none"/>
            <a:tailEnd len="sm" w="sm" type="none"/>
          </a:ln>
        </p:spPr>
      </p:pic>
      <p:pic>
        <p:nvPicPr>
          <p:cNvPr descr="China-01-june" id="1054" name="Google Shape;1054;p100"/>
          <p:cNvPicPr preferRelativeResize="0"/>
          <p:nvPr/>
        </p:nvPicPr>
        <p:blipFill rotWithShape="1">
          <a:blip r:embed="rId4">
            <a:alphaModFix/>
          </a:blip>
          <a:srcRect b="0" l="0" r="0" t="0"/>
          <a:stretch/>
        </p:blipFill>
        <p:spPr>
          <a:xfrm>
            <a:off x="9347200" y="1219200"/>
            <a:ext cx="2641600" cy="1354138"/>
          </a:xfrm>
          <a:prstGeom prst="rect">
            <a:avLst/>
          </a:prstGeom>
          <a:noFill/>
          <a:ln>
            <a:noFill/>
          </a:ln>
        </p:spPr>
      </p:pic>
      <p:sp>
        <p:nvSpPr>
          <p:cNvPr id="1055" name="Google Shape;1055;p100"/>
          <p:cNvSpPr/>
          <p:nvPr/>
        </p:nvSpPr>
        <p:spPr>
          <a:xfrm>
            <a:off x="9144000" y="4724400"/>
            <a:ext cx="2743200" cy="16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400"/>
              <a:buFont typeface="Noto Sans Symbols"/>
              <a:buNone/>
            </a:pPr>
            <a:r>
              <a:rPr b="1" i="1" lang="en-US" sz="2400">
                <a:solidFill>
                  <a:schemeClr val="dk1"/>
                </a:solidFill>
                <a:latin typeface="Times New Roman"/>
                <a:ea typeface="Times New Roman"/>
                <a:cs typeface="Times New Roman"/>
                <a:sym typeface="Times New Roman"/>
              </a:rPr>
              <a:t>	Bản đồ nước CHND Trung Hoa</a:t>
            </a:r>
            <a:endParaRPr/>
          </a:p>
        </p:txBody>
      </p:sp>
      <p:sp>
        <p:nvSpPr>
          <p:cNvPr id="1056" name="Google Shape;1056;p100"/>
          <p:cNvSpPr txBox="1"/>
          <p:nvPr>
            <p:ph type="title"/>
          </p:nvPr>
        </p:nvSpPr>
        <p:spPr>
          <a:xfrm>
            <a:off x="508000" y="311150"/>
            <a:ext cx="11277600"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Calibri"/>
              <a:buNone/>
            </a:pPr>
            <a:r>
              <a:rPr lang="en-US"/>
              <a:t>Với Trung Quốc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5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500"/>
                                        <p:tgtEl>
                                          <p:spTgt spid="10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01"/>
          <p:cNvSpPr/>
          <p:nvPr/>
        </p:nvSpPr>
        <p:spPr>
          <a:xfrm>
            <a:off x="2438400" y="1808163"/>
            <a:ext cx="7721600" cy="2971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viÖt nam - trung hoA</a:t>
            </a:r>
          </a:p>
        </p:txBody>
      </p:sp>
      <p:pic>
        <p:nvPicPr>
          <p:cNvPr descr="DSC00987" id="1062" name="Google Shape;1062;p101"/>
          <p:cNvPicPr preferRelativeResize="0"/>
          <p:nvPr/>
        </p:nvPicPr>
        <p:blipFill rotWithShape="1">
          <a:blip r:embed="rId4">
            <a:alphaModFix/>
          </a:blip>
          <a:srcRect b="0" l="0" r="0" t="0"/>
          <a:stretch/>
        </p:blipFill>
        <p:spPr>
          <a:xfrm>
            <a:off x="1828800" y="1828800"/>
            <a:ext cx="7924800" cy="4457700"/>
          </a:xfrm>
          <a:prstGeom prst="rect">
            <a:avLst/>
          </a:prstGeom>
          <a:noFill/>
          <a:ln cap="flat" cmpd="sng" w="57150">
            <a:solidFill>
              <a:schemeClr val="hlink"/>
            </a:solidFill>
            <a:prstDash val="solid"/>
            <a:miter lim="800000"/>
            <a:headEnd len="sm" w="sm" type="none"/>
            <a:tailEnd len="sm" w="sm" type="none"/>
          </a:ln>
        </p:spPr>
      </p:pic>
      <p:pic>
        <p:nvPicPr>
          <p:cNvPr descr="BH va CAL" id="1063" name="Google Shape;1063;p101"/>
          <p:cNvPicPr preferRelativeResize="0"/>
          <p:nvPr/>
        </p:nvPicPr>
        <p:blipFill rotWithShape="1">
          <a:blip r:embed="rId5">
            <a:alphaModFix/>
          </a:blip>
          <a:srcRect b="0" l="0" r="0" t="0"/>
          <a:stretch/>
        </p:blipFill>
        <p:spPr>
          <a:xfrm>
            <a:off x="1727200" y="1752601"/>
            <a:ext cx="8432800" cy="4703763"/>
          </a:xfrm>
          <a:prstGeom prst="rect">
            <a:avLst/>
          </a:prstGeom>
          <a:noFill/>
          <a:ln>
            <a:noFill/>
          </a:ln>
        </p:spPr>
      </p:pic>
      <p:sp>
        <p:nvSpPr>
          <p:cNvPr id="1064" name="Google Shape;1064;p101"/>
          <p:cNvSpPr txBox="1"/>
          <p:nvPr>
            <p:ph idx="1" type="body"/>
          </p:nvPr>
        </p:nvSpPr>
        <p:spPr>
          <a:xfrm>
            <a:off x="711200" y="1219200"/>
            <a:ext cx="7823200" cy="5105400"/>
          </a:xfrm>
          <a:prstGeom prst="rect">
            <a:avLst/>
          </a:prstGeom>
          <a:noFill/>
          <a:ln>
            <a:noFill/>
          </a:ln>
        </p:spPr>
        <p:txBody>
          <a:bodyPr anchorCtr="0" anchor="t" bIns="45700" lIns="91425" spcFirstLastPara="1" rIns="91425" wrap="square" tIns="45700">
            <a:normAutofit/>
          </a:bodyPr>
          <a:lstStyle/>
          <a:p>
            <a:pPr indent="-114300" lvl="3" marL="566738" rtl="0" algn="l">
              <a:lnSpc>
                <a:spcPct val="90000"/>
              </a:lnSpc>
              <a:spcBef>
                <a:spcPts val="0"/>
              </a:spcBef>
              <a:spcAft>
                <a:spcPts val="0"/>
              </a:spcAft>
              <a:buClr>
                <a:schemeClr val="dk1"/>
              </a:buClr>
              <a:buSzPts val="1800"/>
              <a:buChar char="•"/>
            </a:pPr>
            <a:r>
              <a:rPr lang="en-US">
                <a:latin typeface="Times New Roman"/>
                <a:ea typeface="Times New Roman"/>
                <a:cs typeface="Times New Roman"/>
                <a:sym typeface="Times New Roman"/>
              </a:rPr>
              <a:t> X</a:t>
            </a:r>
            <a:r>
              <a:rPr lang="en-US"/>
              <a:t>ây dựng mối quan hệ hữu nghị</a:t>
            </a:r>
            <a:endParaRPr>
              <a:latin typeface="Times New Roman"/>
              <a:ea typeface="Times New Roman"/>
              <a:cs typeface="Times New Roman"/>
              <a:sym typeface="Times New Roman"/>
            </a:endParaRPr>
          </a:p>
        </p:txBody>
      </p:sp>
      <p:grpSp>
        <p:nvGrpSpPr>
          <p:cNvPr id="1065" name="Google Shape;1065;p101"/>
          <p:cNvGrpSpPr/>
          <p:nvPr/>
        </p:nvGrpSpPr>
        <p:grpSpPr>
          <a:xfrm>
            <a:off x="1930400" y="1905000"/>
            <a:ext cx="8229600" cy="4465638"/>
            <a:chOff x="240" y="1200"/>
            <a:chExt cx="3888" cy="2813"/>
          </a:xfrm>
        </p:grpSpPr>
        <p:pic>
          <p:nvPicPr>
            <p:cNvPr descr="PVK - HCD" id="1066" name="Google Shape;1066;p101"/>
            <p:cNvPicPr preferRelativeResize="0"/>
            <p:nvPr/>
          </p:nvPicPr>
          <p:blipFill rotWithShape="1">
            <a:blip r:embed="rId6">
              <a:alphaModFix/>
            </a:blip>
            <a:srcRect b="0" l="0" r="0" t="0"/>
            <a:stretch/>
          </p:blipFill>
          <p:spPr>
            <a:xfrm>
              <a:off x="240" y="1200"/>
              <a:ext cx="1440" cy="1015"/>
            </a:xfrm>
            <a:prstGeom prst="rect">
              <a:avLst/>
            </a:prstGeom>
            <a:noFill/>
            <a:ln>
              <a:noFill/>
            </a:ln>
          </p:spPr>
        </p:pic>
        <p:pic>
          <p:nvPicPr>
            <p:cNvPr descr="PVK - ONGIA BAO" id="1067" name="Google Shape;1067;p101"/>
            <p:cNvPicPr preferRelativeResize="0"/>
            <p:nvPr/>
          </p:nvPicPr>
          <p:blipFill rotWithShape="1">
            <a:blip r:embed="rId7">
              <a:alphaModFix/>
            </a:blip>
            <a:srcRect b="0" l="0" r="0" t="0"/>
            <a:stretch/>
          </p:blipFill>
          <p:spPr>
            <a:xfrm>
              <a:off x="1536" y="2160"/>
              <a:ext cx="1344" cy="880"/>
            </a:xfrm>
            <a:prstGeom prst="rect">
              <a:avLst/>
            </a:prstGeom>
            <a:noFill/>
            <a:ln>
              <a:noFill/>
            </a:ln>
          </p:spPr>
        </p:pic>
        <p:pic>
          <p:nvPicPr>
            <p:cNvPr descr="ndm - ON GIA BAO" id="1068" name="Google Shape;1068;p101"/>
            <p:cNvPicPr preferRelativeResize="0"/>
            <p:nvPr/>
          </p:nvPicPr>
          <p:blipFill rotWithShape="1">
            <a:blip r:embed="rId8">
              <a:alphaModFix/>
            </a:blip>
            <a:srcRect b="0" l="0" r="0" t="0"/>
            <a:stretch/>
          </p:blipFill>
          <p:spPr>
            <a:xfrm>
              <a:off x="2688" y="2976"/>
              <a:ext cx="1440" cy="1037"/>
            </a:xfrm>
            <a:prstGeom prst="rect">
              <a:avLst/>
            </a:prstGeom>
            <a:noFill/>
            <a:ln>
              <a:noFill/>
            </a:ln>
          </p:spPr>
        </p:pic>
      </p:grpSp>
      <p:pic>
        <p:nvPicPr>
          <p:cNvPr descr="11" id="1069" name="Google Shape;1069;p101"/>
          <p:cNvPicPr preferRelativeResize="0"/>
          <p:nvPr/>
        </p:nvPicPr>
        <p:blipFill rotWithShape="1">
          <a:blip r:embed="rId9">
            <a:alphaModFix/>
          </a:blip>
          <a:srcRect b="0" l="0" r="0" t="0"/>
          <a:stretch/>
        </p:blipFill>
        <p:spPr>
          <a:xfrm>
            <a:off x="3251200" y="1752600"/>
            <a:ext cx="5994400" cy="3938588"/>
          </a:xfrm>
          <a:prstGeom prst="rect">
            <a:avLst/>
          </a:prstGeom>
          <a:noFill/>
          <a:ln>
            <a:noFill/>
          </a:ln>
          <a:effectLst>
            <a:outerShdw rotWithShape="0" algn="ctr" dir="19518291" dist="200805">
              <a:srgbClr val="808080">
                <a:alpha val="49803"/>
              </a:srgbClr>
            </a:outerShdw>
          </a:effectLst>
        </p:spPr>
      </p:pic>
      <p:graphicFrame>
        <p:nvGraphicFramePr>
          <p:cNvPr id="1070" name="Google Shape;1070;p101"/>
          <p:cNvGraphicFramePr/>
          <p:nvPr/>
        </p:nvGraphicFramePr>
        <p:xfrm>
          <a:off x="8737600" y="1143000"/>
          <a:ext cx="3352800" cy="5257800"/>
        </p:xfrm>
        <a:graphic>
          <a:graphicData uri="http://schemas.openxmlformats.org/presentationml/2006/ole">
            <mc:AlternateContent>
              <mc:Choice Requires="v">
                <p:oleObj r:id="rId10" imgH="5257800" imgW="3352800" progId="Photoshop.Image.9" spid="_x0000_s1">
                  <p:embed/>
                </p:oleObj>
              </mc:Choice>
              <mc:Fallback>
                <p:oleObj r:id="rId11" imgH="5257800" imgW="3352800" progId="Photoshop.Image.9">
                  <p:embed/>
                  <p:pic>
                    <p:nvPicPr>
                      <p:cNvPr id="1070" name="Google Shape;1070;p101"/>
                      <p:cNvPicPr preferRelativeResize="0"/>
                      <p:nvPr/>
                    </p:nvPicPr>
                    <p:blipFill rotWithShape="1">
                      <a:blip r:embed="rId12">
                        <a:alphaModFix/>
                      </a:blip>
                      <a:srcRect b="0" l="0" r="0" t="0"/>
                      <a:stretch/>
                    </p:blipFill>
                    <p:spPr>
                      <a:xfrm>
                        <a:off x="8737600" y="1143000"/>
                        <a:ext cx="3352800" cy="5257800"/>
                      </a:xfrm>
                      <a:prstGeom prst="rect">
                        <a:avLst/>
                      </a:prstGeom>
                      <a:solidFill>
                        <a:schemeClr val="hlink"/>
                      </a:solidFill>
                      <a:ln>
                        <a:noFill/>
                      </a:ln>
                    </p:spPr>
                  </p:pic>
                </p:oleObj>
              </mc:Fallback>
            </mc:AlternateContent>
          </a:graphicData>
        </a:graphic>
      </p:graphicFrame>
      <p:sp>
        <p:nvSpPr>
          <p:cNvPr id="1071" name="Google Shape;1071;p101"/>
          <p:cNvSpPr/>
          <p:nvPr/>
        </p:nvSpPr>
        <p:spPr>
          <a:xfrm>
            <a:off x="8864600" y="3587504"/>
            <a:ext cx="183646" cy="368791"/>
          </a:xfrm>
          <a:prstGeom prst="rect">
            <a:avLst/>
          </a:prstGeom>
          <a:solidFill>
            <a:schemeClr val="hlink"/>
          </a:solidFill>
          <a:ln>
            <a:noFill/>
          </a:ln>
        </p:spPr>
        <p:txBody>
          <a:bodyPr anchorCtr="0" anchor="ctr" bIns="45450" lIns="90900" spcFirstLastPara="1" rIns="90900" wrap="square" tIns="4545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101"/>
          <p:cNvSpPr/>
          <p:nvPr/>
        </p:nvSpPr>
        <p:spPr>
          <a:xfrm>
            <a:off x="9067800" y="1600200"/>
            <a:ext cx="2743200" cy="4343400"/>
          </a:xfrm>
          <a:prstGeom prst="rect">
            <a:avLst/>
          </a:prstGeom>
        </p:spPr>
        <p:txBody>
          <a:bodyPr>
            <a:prstTxWarp prst="textPlain"/>
          </a:bodyPr>
          <a:lstStyle/>
          <a:p>
            <a:pPr lvl="0" algn="ctr"/>
            <a:r>
              <a:rPr b="1" i="0">
                <a:ln>
                  <a:noFill/>
                </a:ln>
                <a:solidFill>
                  <a:srgbClr val="FFFF00"/>
                </a:solidFill>
                <a:latin typeface="Arial"/>
              </a:rPr>
              <a:t>"Láng giềng</a:t>
            </a:r>
            <a:br>
              <a:rPr b="1" i="0">
                <a:ln>
                  <a:noFill/>
                </a:ln>
                <a:solidFill>
                  <a:srgbClr val="FFFF00"/>
                </a:solidFill>
                <a:latin typeface="Arial"/>
              </a:rPr>
            </a:br>
            <a:r>
              <a:rPr b="1" i="0">
                <a:ln>
                  <a:noFill/>
                </a:ln>
                <a:solidFill>
                  <a:srgbClr val="FFFF00"/>
                </a:solidFill>
                <a:latin typeface="Arial"/>
              </a:rPr>
              <a:t>thân thiện,</a:t>
            </a:r>
            <a:br>
              <a:rPr b="1" i="0">
                <a:ln>
                  <a:noFill/>
                </a:ln>
                <a:solidFill>
                  <a:srgbClr val="FFFF00"/>
                </a:solidFill>
                <a:latin typeface="Arial"/>
              </a:rPr>
            </a:br>
            <a:r>
              <a:rPr b="1" i="0">
                <a:ln>
                  <a:noFill/>
                </a:ln>
                <a:solidFill>
                  <a:srgbClr val="FFFF00"/>
                </a:solidFill>
                <a:latin typeface="Arial"/>
              </a:rPr>
              <a:t>hợp tác</a:t>
            </a:r>
            <a:br>
              <a:rPr b="1" i="0">
                <a:ln>
                  <a:noFill/>
                </a:ln>
                <a:solidFill>
                  <a:srgbClr val="FFFF00"/>
                </a:solidFill>
                <a:latin typeface="Arial"/>
              </a:rPr>
            </a:br>
            <a:r>
              <a:rPr b="1" i="0">
                <a:ln>
                  <a:noFill/>
                </a:ln>
                <a:solidFill>
                  <a:srgbClr val="FFFF00"/>
                </a:solidFill>
                <a:latin typeface="Arial"/>
              </a:rPr>
              <a:t>toàn diện</a:t>
            </a:r>
            <a:br>
              <a:rPr b="1" i="0">
                <a:ln>
                  <a:noFill/>
                </a:ln>
                <a:solidFill>
                  <a:srgbClr val="FFFF00"/>
                </a:solidFill>
                <a:latin typeface="Arial"/>
              </a:rPr>
            </a:br>
            <a:r>
              <a:rPr b="1" i="0">
                <a:ln>
                  <a:noFill/>
                </a:ln>
                <a:solidFill>
                  <a:srgbClr val="FFFF00"/>
                </a:solidFill>
                <a:latin typeface="Arial"/>
              </a:rPr>
              <a:t>ổn định</a:t>
            </a:r>
            <a:br>
              <a:rPr b="1" i="0">
                <a:ln>
                  <a:noFill/>
                </a:ln>
                <a:solidFill>
                  <a:srgbClr val="FFFF00"/>
                </a:solidFill>
                <a:latin typeface="Arial"/>
              </a:rPr>
            </a:br>
            <a:r>
              <a:rPr b="1" i="0">
                <a:ln>
                  <a:noFill/>
                </a:ln>
                <a:solidFill>
                  <a:srgbClr val="FFFF00"/>
                </a:solidFill>
                <a:latin typeface="Arial"/>
              </a:rPr>
              <a:t>lâu dài</a:t>
            </a:r>
            <a:br>
              <a:rPr b="1" i="0">
                <a:ln>
                  <a:noFill/>
                </a:ln>
                <a:solidFill>
                  <a:srgbClr val="FFFF00"/>
                </a:solidFill>
                <a:latin typeface="Arial"/>
              </a:rPr>
            </a:br>
            <a:r>
              <a:rPr b="1" i="0">
                <a:ln>
                  <a:noFill/>
                </a:ln>
                <a:solidFill>
                  <a:srgbClr val="FFFF00"/>
                </a:solidFill>
                <a:latin typeface="Arial"/>
              </a:rPr>
              <a:t>hướng tới</a:t>
            </a:r>
            <a:br>
              <a:rPr b="1" i="0">
                <a:ln>
                  <a:noFill/>
                </a:ln>
                <a:solidFill>
                  <a:srgbClr val="FFFF00"/>
                </a:solidFill>
                <a:latin typeface="Arial"/>
              </a:rPr>
            </a:br>
            <a:r>
              <a:rPr b="1" i="0">
                <a:ln>
                  <a:noFill/>
                </a:ln>
                <a:solidFill>
                  <a:srgbClr val="FFFF00"/>
                </a:solidFill>
                <a:latin typeface="Arial"/>
              </a:rPr>
              <a:t>tương lai"</a:t>
            </a:r>
          </a:p>
        </p:txBody>
      </p:sp>
      <p:sp>
        <p:nvSpPr>
          <p:cNvPr id="1073" name="Google Shape;1073;p101"/>
          <p:cNvSpPr/>
          <p:nvPr/>
        </p:nvSpPr>
        <p:spPr>
          <a:xfrm rot="-1181897">
            <a:off x="406400" y="3048000"/>
            <a:ext cx="8229600" cy="577850"/>
          </a:xfrm>
          <a:prstGeom prst="rect">
            <a:avLst/>
          </a:prstGeom>
        </p:spPr>
        <p:txBody>
          <a:bodyPr>
            <a:prstTxWarp prst="textPlain"/>
          </a:bodyPr>
          <a:lstStyle/>
          <a:p>
            <a:pPr lvl="0" algn="ctr"/>
            <a:r>
              <a:rPr b="1" i="0">
                <a:ln>
                  <a:noFill/>
                </a:ln>
                <a:gradFill>
                  <a:gsLst>
                    <a:gs pos="0">
                      <a:srgbClr val="FFFFCC"/>
                    </a:gs>
                    <a:gs pos="100000">
                      <a:srgbClr val="FF9999"/>
                    </a:gs>
                  </a:gsLst>
                  <a:lin ang="6581897" scaled="0"/>
                </a:gradFill>
                <a:latin typeface="Arial"/>
              </a:rPr>
              <a:t>16 chữ vàng trong quan hệ Việt - Trung</a:t>
            </a:r>
          </a:p>
        </p:txBody>
      </p:sp>
      <p:pic>
        <p:nvPicPr>
          <p:cNvPr descr="90" id="1074" name="Google Shape;1074;p101"/>
          <p:cNvPicPr preferRelativeResize="0"/>
          <p:nvPr/>
        </p:nvPicPr>
        <p:blipFill rotWithShape="1">
          <a:blip r:embed="rId13">
            <a:alphaModFix/>
          </a:blip>
          <a:srcRect b="15318" l="2231" r="1413" t="1411"/>
          <a:stretch/>
        </p:blipFill>
        <p:spPr>
          <a:xfrm>
            <a:off x="3048000" y="1884363"/>
            <a:ext cx="5486400" cy="4495800"/>
          </a:xfrm>
          <a:prstGeom prst="rect">
            <a:avLst/>
          </a:prstGeom>
          <a:noFill/>
          <a:ln>
            <a:noFill/>
          </a:ln>
          <a:effectLst>
            <a:outerShdw rotWithShape="0" algn="ctr" dir="8249373" dist="206741">
              <a:srgbClr val="808080">
                <a:alpha val="49803"/>
              </a:srgbClr>
            </a:outerShdw>
          </a:effectLst>
        </p:spPr>
      </p:pic>
      <p:pic>
        <p:nvPicPr>
          <p:cNvPr descr="84" id="1075" name="Google Shape;1075;p101"/>
          <p:cNvPicPr preferRelativeResize="0"/>
          <p:nvPr/>
        </p:nvPicPr>
        <p:blipFill rotWithShape="1">
          <a:blip r:embed="rId14">
            <a:alphaModFix/>
          </a:blip>
          <a:srcRect b="5461" l="2766" r="4490" t="1704"/>
          <a:stretch/>
        </p:blipFill>
        <p:spPr>
          <a:xfrm>
            <a:off x="2540000" y="2057401"/>
            <a:ext cx="6197600" cy="3825875"/>
          </a:xfrm>
          <a:prstGeom prst="rect">
            <a:avLst/>
          </a:prstGeom>
          <a:noFill/>
          <a:ln cap="flat" cmpd="sng" w="38100">
            <a:solidFill>
              <a:schemeClr val="hlink"/>
            </a:solidFill>
            <a:prstDash val="solid"/>
            <a:miter lim="800000"/>
            <a:headEnd len="sm" w="sm" type="none"/>
            <a:tailEnd len="sm" w="sm" type="none"/>
          </a:ln>
        </p:spPr>
      </p:pic>
      <p:sp>
        <p:nvSpPr>
          <p:cNvPr id="1076" name="Google Shape;1076;p101"/>
          <p:cNvSpPr txBox="1"/>
          <p:nvPr>
            <p:ph type="title"/>
          </p:nvPr>
        </p:nvSpPr>
        <p:spPr>
          <a:xfrm>
            <a:off x="2387600" y="329623"/>
            <a:ext cx="7112000"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Calibri"/>
              <a:buNone/>
            </a:pPr>
            <a:r>
              <a:rPr lang="en-US"/>
              <a:t>Với Trung Quốc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62"/>
                                        </p:tgtEl>
                                      </p:cBhvr>
                                    </p:animEffect>
                                    <p:set>
                                      <p:cBhvr>
                                        <p:cTn dur="1" fill="hold">
                                          <p:stCondLst>
                                            <p:cond delay="500"/>
                                          </p:stCondLst>
                                        </p:cTn>
                                        <p:tgtEl>
                                          <p:spTgt spid="10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1063"/>
                                        </p:tgtEl>
                                        <p:attrNameLst>
                                          <p:attrName>ppt_w</p:attrName>
                                        </p:attrNameLst>
                                      </p:cBhvr>
                                      <p:tavLst>
                                        <p:tav fmla="" tm="0">
                                          <p:val>
                                            <p:strVal val="#ppt_w"/>
                                          </p:val>
                                        </p:tav>
                                        <p:tav fmla="" tm="100000">
                                          <p:val>
                                            <p:strVal val="0"/>
                                          </p:val>
                                        </p:tav>
                                      </p:tavLst>
                                    </p:anim>
                                    <p:anim calcmode="lin" valueType="num">
                                      <p:cBhvr additive="base">
                                        <p:cTn dur="500"/>
                                        <p:tgtEl>
                                          <p:spTgt spid="1063"/>
                                        </p:tgtEl>
                                        <p:attrNameLst>
                                          <p:attrName>ppt_h</p:attrName>
                                        </p:attrNameLst>
                                      </p:cBhvr>
                                      <p:tavLst>
                                        <p:tav fmla="" tm="0">
                                          <p:val>
                                            <p:strVal val="#ppt_h"/>
                                          </p:val>
                                        </p:tav>
                                        <p:tav fmla="" tm="100000">
                                          <p:val>
                                            <p:strVal val="0"/>
                                          </p:val>
                                        </p:tav>
                                      </p:tavLst>
                                    </p:anim>
                                    <p:set>
                                      <p:cBhvr>
                                        <p:cTn dur="1" fill="hold">
                                          <p:stCondLst>
                                            <p:cond delay="500"/>
                                          </p:stCondLst>
                                        </p:cTn>
                                        <p:tgtEl>
                                          <p:spTgt spid="10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75"/>
                                        </p:tgtEl>
                                      </p:cBhvr>
                                    </p:animEffect>
                                    <p:set>
                                      <p:cBhvr>
                                        <p:cTn dur="1" fill="hold">
                                          <p:stCondLst>
                                            <p:cond delay="500"/>
                                          </p:stCondLst>
                                        </p:cTn>
                                        <p:tgtEl>
                                          <p:spTgt spid="10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1074"/>
                                        </p:tgtEl>
                                        <p:attrNameLst>
                                          <p:attrName>ppt_w</p:attrName>
                                        </p:attrNameLst>
                                      </p:cBhvr>
                                      <p:tavLst>
                                        <p:tav fmla="" tm="0">
                                          <p:val>
                                            <p:strVal val="#ppt_w"/>
                                          </p:val>
                                        </p:tav>
                                        <p:tav fmla="" tm="100000">
                                          <p:val>
                                            <p:strVal val="0"/>
                                          </p:val>
                                        </p:tav>
                                      </p:tavLst>
                                    </p:anim>
                                    <p:anim calcmode="lin" valueType="num">
                                      <p:cBhvr additive="base">
                                        <p:cTn dur="500"/>
                                        <p:tgtEl>
                                          <p:spTgt spid="1074"/>
                                        </p:tgtEl>
                                        <p:attrNameLst>
                                          <p:attrName>ppt_h</p:attrName>
                                        </p:attrNameLst>
                                      </p:cBhvr>
                                      <p:tavLst>
                                        <p:tav fmla="" tm="0">
                                          <p:val>
                                            <p:strVal val="#ppt_h"/>
                                          </p:val>
                                        </p:tav>
                                        <p:tav fmla="" tm="100000">
                                          <p:val>
                                            <p:strVal val="0"/>
                                          </p:val>
                                        </p:tav>
                                      </p:tavLst>
                                    </p:anim>
                                    <p:set>
                                      <p:cBhvr>
                                        <p:cTn dur="1" fill="hold">
                                          <p:stCondLst>
                                            <p:cond delay="500"/>
                                          </p:stCondLst>
                                        </p:cTn>
                                        <p:tgtEl>
                                          <p:spTgt spid="10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5"/>
                                        </p:tgtEl>
                                        <p:attrNameLst>
                                          <p:attrName>style.visibility</p:attrName>
                                        </p:attrNameLst>
                                      </p:cBhvr>
                                      <p:to>
                                        <p:strVal val="visible"/>
                                      </p:to>
                                    </p:set>
                                    <p:anim calcmode="lin" valueType="num">
                                      <p:cBhvr additive="base">
                                        <p:cTn dur="500"/>
                                        <p:tgtEl>
                                          <p:spTgt spid="10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500"/>
                                        <p:tgtEl>
                                          <p:spTgt spid="1065"/>
                                        </p:tgtEl>
                                        <p:attrNameLst>
                                          <p:attrName>ppt_x</p:attrName>
                                        </p:attrNameLst>
                                      </p:cBhvr>
                                      <p:tavLst>
                                        <p:tav fmla="" tm="0">
                                          <p:val>
                                            <p:strVal val="#ppt_x"/>
                                          </p:val>
                                        </p:tav>
                                        <p:tav fmla="" tm="100000">
                                          <p:val>
                                            <p:strVal val="#ppt_x-1"/>
                                          </p:val>
                                        </p:tav>
                                      </p:tavLst>
                                    </p:anim>
                                    <p:set>
                                      <p:cBhvr>
                                        <p:cTn dur="1" fill="hold">
                                          <p:stCondLst>
                                            <p:cond delay="500"/>
                                          </p:stCondLst>
                                        </p:cTn>
                                        <p:tgtEl>
                                          <p:spTgt spid="10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9"/>
                                        </p:tgtEl>
                                        <p:attrNameLst>
                                          <p:attrName>style.visibility</p:attrName>
                                        </p:attrNameLst>
                                      </p:cBhvr>
                                      <p:to>
                                        <p:strVal val="visible"/>
                                      </p:to>
                                    </p:set>
                                    <p:anim calcmode="lin" valueType="num">
                                      <p:cBhvr additive="base">
                                        <p:cTn dur="500"/>
                                        <p:tgtEl>
                                          <p:spTgt spid="10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69"/>
                                        </p:tgtEl>
                                      </p:cBhvr>
                                    </p:animEffect>
                                    <p:set>
                                      <p:cBhvr>
                                        <p:cTn dur="1" fill="hold">
                                          <p:stCondLst>
                                            <p:cond delay="500"/>
                                          </p:stCondLst>
                                        </p:cTn>
                                        <p:tgtEl>
                                          <p:spTgt spid="10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73"/>
                                        </p:tgtEl>
                                        <p:attrNameLst>
                                          <p:attrName>style.visibility</p:attrName>
                                        </p:attrNameLst>
                                      </p:cBhvr>
                                      <p:to>
                                        <p:strVal val="visible"/>
                                      </p:to>
                                    </p:set>
                                    <p:anim calcmode="lin" valueType="num">
                                      <p:cBhvr additive="base">
                                        <p:cTn dur="500"/>
                                        <p:tgtEl>
                                          <p:spTgt spid="1073"/>
                                        </p:tgtEl>
                                        <p:attrNameLst>
                                          <p:attrName>ppt_w</p:attrName>
                                        </p:attrNameLst>
                                      </p:cBhvr>
                                      <p:tavLst>
                                        <p:tav fmla="" tm="0">
                                          <p:val>
                                            <p:strVal val="0"/>
                                          </p:val>
                                        </p:tav>
                                        <p:tav fmla="" tm="100000">
                                          <p:val>
                                            <p:strVal val="#ppt_w"/>
                                          </p:val>
                                        </p:tav>
                                      </p:tavLst>
                                    </p:anim>
                                    <p:anim calcmode="lin" valueType="num">
                                      <p:cBhvr additive="base">
                                        <p:cTn dur="500"/>
                                        <p:tgtEl>
                                          <p:spTgt spid="10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descr="Van ly truong thanh-TQ" id="1081" name="Google Shape;1081;p102"/>
          <p:cNvPicPr preferRelativeResize="0"/>
          <p:nvPr/>
        </p:nvPicPr>
        <p:blipFill rotWithShape="1">
          <a:blip r:embed="rId4">
            <a:alphaModFix/>
          </a:blip>
          <a:srcRect b="0" l="0" r="0" t="0"/>
          <a:stretch/>
        </p:blipFill>
        <p:spPr>
          <a:xfrm>
            <a:off x="0" y="1114425"/>
            <a:ext cx="12192000" cy="5791200"/>
          </a:xfrm>
          <a:prstGeom prst="rect">
            <a:avLst/>
          </a:prstGeom>
          <a:noFill/>
          <a:ln>
            <a:noFill/>
          </a:ln>
        </p:spPr>
      </p:pic>
      <p:sp>
        <p:nvSpPr>
          <p:cNvPr id="1082" name="Google Shape;1082;p102"/>
          <p:cNvSpPr txBox="1"/>
          <p:nvPr>
            <p:ph type="title"/>
          </p:nvPr>
        </p:nvSpPr>
        <p:spPr>
          <a:xfrm>
            <a:off x="508000" y="311150"/>
            <a:ext cx="11277600"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Times New Roman"/>
              <a:buNone/>
            </a:pPr>
            <a:r>
              <a:rPr lang="en-US" sz="2800">
                <a:latin typeface="Times New Roman"/>
                <a:ea typeface="Times New Roman"/>
                <a:cs typeface="Times New Roman"/>
                <a:sym typeface="Times New Roman"/>
              </a:rPr>
              <a:t>V</a:t>
            </a:r>
            <a:r>
              <a:rPr lang="en-US">
                <a:latin typeface="Times New Roman"/>
                <a:ea typeface="Times New Roman"/>
                <a:cs typeface="Times New Roman"/>
                <a:sym typeface="Times New Roman"/>
              </a:rPr>
              <a:t>ới Trung Quốc</a:t>
            </a:r>
            <a:r>
              <a:rPr lang="en-US" sz="2800">
                <a:latin typeface="Times New Roman"/>
                <a:ea typeface="Times New Roman"/>
                <a:cs typeface="Times New Roman"/>
                <a:sym typeface="Times New Roman"/>
              </a:rPr>
              <a:t> </a:t>
            </a:r>
            <a:endParaRPr/>
          </a:p>
        </p:txBody>
      </p:sp>
      <p:sp>
        <p:nvSpPr>
          <p:cNvPr id="1083" name="Google Shape;1083;p102"/>
          <p:cNvSpPr/>
          <p:nvPr/>
        </p:nvSpPr>
        <p:spPr>
          <a:xfrm>
            <a:off x="9211733" y="5446338"/>
            <a:ext cx="2573867" cy="461124"/>
          </a:xfrm>
          <a:prstGeom prst="rect">
            <a:avLst/>
          </a:prstGeom>
          <a:solidFill>
            <a:schemeClr val="lt1"/>
          </a:solidFill>
          <a:ln cap="flat" cmpd="sng" w="38100">
            <a:solidFill>
              <a:schemeClr val="hlink"/>
            </a:solidFill>
            <a:prstDash val="solid"/>
            <a:miter lim="800000"/>
            <a:headEnd len="sm" w="sm" type="none"/>
            <a:tailEnd len="sm" w="sm" type="none"/>
          </a:ln>
        </p:spPr>
        <p:txBody>
          <a:bodyPr anchorCtr="0" anchor="ctr" bIns="45450" lIns="90900" spcFirstLastPara="1" rIns="90900" wrap="square" tIns="45450">
            <a:spAutoFit/>
          </a:bodyPr>
          <a:lstStyle/>
          <a:p>
            <a:pPr indent="0" lvl="0" marL="0" marR="0" rtl="0" algn="ctr">
              <a:spcBef>
                <a:spcPts val="0"/>
              </a:spcBef>
              <a:spcAft>
                <a:spcPts val="0"/>
              </a:spcAft>
              <a:buNone/>
            </a:pPr>
            <a:r>
              <a:rPr b="1" i="1" lang="en-US" sz="2400">
                <a:solidFill>
                  <a:schemeClr val="dk1"/>
                </a:solidFill>
                <a:latin typeface="Calibri"/>
                <a:ea typeface="Calibri"/>
                <a:cs typeface="Calibri"/>
                <a:sym typeface="Calibri"/>
              </a:rPr>
              <a:t>Bốn tốt</a:t>
            </a:r>
            <a:endParaRPr/>
          </a:p>
        </p:txBody>
      </p:sp>
      <p:grpSp>
        <p:nvGrpSpPr>
          <p:cNvPr id="1084" name="Google Shape;1084;p102"/>
          <p:cNvGrpSpPr/>
          <p:nvPr/>
        </p:nvGrpSpPr>
        <p:grpSpPr>
          <a:xfrm>
            <a:off x="3962400" y="1524000"/>
            <a:ext cx="4470400" cy="5105400"/>
            <a:chOff x="3456" y="816"/>
            <a:chExt cx="2112" cy="3216"/>
          </a:xfrm>
        </p:grpSpPr>
        <p:graphicFrame>
          <p:nvGraphicFramePr>
            <p:cNvPr id="1085" name="Google Shape;1085;p102"/>
            <p:cNvGraphicFramePr/>
            <p:nvPr/>
          </p:nvGraphicFramePr>
          <p:xfrm>
            <a:off x="3456" y="816"/>
            <a:ext cx="2112" cy="3216"/>
          </p:xfrm>
          <a:graphic>
            <a:graphicData uri="http://schemas.openxmlformats.org/presentationml/2006/ole">
              <mc:AlternateContent>
                <mc:Choice Requires="v">
                  <p:oleObj r:id="rId5" imgH="3216" imgW="2112" progId="Photoshop.Image.9" spid="_x0000_s1">
                    <p:embed/>
                  </p:oleObj>
                </mc:Choice>
                <mc:Fallback>
                  <p:oleObj r:id="rId6" imgH="3216" imgW="2112" progId="Photoshop.Image.9">
                    <p:embed/>
                    <p:pic>
                      <p:nvPicPr>
                        <p:cNvPr id="1085" name="Google Shape;1085;p102"/>
                        <p:cNvPicPr preferRelativeResize="0"/>
                        <p:nvPr/>
                      </p:nvPicPr>
                      <p:blipFill rotWithShape="1">
                        <a:blip r:embed="rId7">
                          <a:alphaModFix/>
                        </a:blip>
                        <a:srcRect b="0" l="0" r="0" t="0"/>
                        <a:stretch/>
                      </p:blipFill>
                      <p:spPr>
                        <a:xfrm>
                          <a:off x="3456" y="816"/>
                          <a:ext cx="2112" cy="3216"/>
                        </a:xfrm>
                        <a:prstGeom prst="rect">
                          <a:avLst/>
                        </a:prstGeom>
                        <a:noFill/>
                        <a:ln>
                          <a:noFill/>
                        </a:ln>
                      </p:spPr>
                    </p:pic>
                  </p:oleObj>
                </mc:Fallback>
              </mc:AlternateContent>
            </a:graphicData>
          </a:graphic>
        </p:graphicFrame>
        <p:pic>
          <p:nvPicPr>
            <p:cNvPr descr="tranh4" id="1086" name="Google Shape;1086;p102"/>
            <p:cNvPicPr preferRelativeResize="0"/>
            <p:nvPr/>
          </p:nvPicPr>
          <p:blipFill rotWithShape="1">
            <a:blip r:embed="rId8">
              <a:alphaModFix/>
            </a:blip>
            <a:srcRect b="0" l="0" r="0" t="0"/>
            <a:stretch/>
          </p:blipFill>
          <p:spPr>
            <a:xfrm>
              <a:off x="3552" y="1056"/>
              <a:ext cx="1920" cy="2736"/>
            </a:xfrm>
            <a:prstGeom prst="rect">
              <a:avLst/>
            </a:prstGeom>
            <a:noFill/>
            <a:ln>
              <a:noFill/>
            </a:ln>
          </p:spPr>
        </p:pic>
        <p:sp>
          <p:nvSpPr>
            <p:cNvPr descr="粉色砂纸" id="1087" name="Google Shape;1087;p102"/>
            <p:cNvSpPr txBox="1"/>
            <p:nvPr/>
          </p:nvSpPr>
          <p:spPr>
            <a:xfrm>
              <a:off x="3552" y="2271"/>
              <a:ext cx="1848" cy="461"/>
            </a:xfrm>
            <a:prstGeom prst="rect">
              <a:avLst/>
            </a:prstGeom>
            <a:noFill/>
            <a:ln>
              <a:noFill/>
            </a:ln>
          </p:spPr>
          <p:txBody>
            <a:bodyPr anchorCtr="0" anchor="ctr" bIns="45450" lIns="90900" spcFirstLastPara="1" rIns="90900" wrap="square" tIns="45450">
              <a:spAutoFit/>
            </a:bodyPr>
            <a:lstStyle/>
            <a:p>
              <a:pPr indent="0" lvl="0" marL="0" marR="0" rtl="0" algn="ctr">
                <a:spcBef>
                  <a:spcPts val="0"/>
                </a:spcBef>
                <a:spcAft>
                  <a:spcPts val="0"/>
                </a:spcAft>
                <a:buNone/>
              </a:pPr>
              <a:r>
                <a:t/>
              </a:r>
              <a:endParaRPr b="1" sz="4200">
                <a:solidFill>
                  <a:srgbClr val="FF0000"/>
                </a:solidFill>
                <a:latin typeface="Times New Roman"/>
                <a:ea typeface="Times New Roman"/>
                <a:cs typeface="Times New Roman"/>
                <a:sym typeface="Times New Roman"/>
              </a:endParaRPr>
            </a:p>
          </p:txBody>
        </p:sp>
      </p:grpSp>
      <p:sp>
        <p:nvSpPr>
          <p:cNvPr id="1088" name="Google Shape;1088;p102"/>
          <p:cNvSpPr/>
          <p:nvPr/>
        </p:nvSpPr>
        <p:spPr>
          <a:xfrm>
            <a:off x="4267200" y="2286000"/>
            <a:ext cx="3829051" cy="3443288"/>
          </a:xfrm>
          <a:prstGeom prst="rect">
            <a:avLst/>
          </a:prstGeom>
        </p:spPr>
        <p:txBody>
          <a:bodyPr>
            <a:prstTxWarp prst="textPlain"/>
          </a:bodyPr>
          <a:lstStyle/>
          <a:p>
            <a:pPr lvl="0" algn="ctr"/>
            <a:r>
              <a:rPr b="1" i="0">
                <a:ln>
                  <a:noFill/>
                </a:ln>
                <a:solidFill>
                  <a:srgbClr val="FF0000"/>
                </a:solidFill>
                <a:latin typeface="Arial"/>
              </a:rPr>
              <a:t>"Đồng chí tốt</a:t>
            </a:r>
            <a:br>
              <a:rPr b="1" i="0">
                <a:ln>
                  <a:noFill/>
                </a:ln>
                <a:solidFill>
                  <a:srgbClr val="FF0000"/>
                </a:solidFill>
                <a:latin typeface="Arial"/>
              </a:rPr>
            </a:br>
            <a:r>
              <a:rPr b="1" i="0">
                <a:ln>
                  <a:noFill/>
                </a:ln>
                <a:solidFill>
                  <a:srgbClr val="FF0000"/>
                </a:solidFill>
                <a:latin typeface="Arial"/>
              </a:rPr>
              <a:t>Bạn bè tốt</a:t>
            </a:r>
            <a:br>
              <a:rPr b="1" i="0">
                <a:ln>
                  <a:noFill/>
                </a:ln>
                <a:solidFill>
                  <a:srgbClr val="FF0000"/>
                </a:solidFill>
                <a:latin typeface="Arial"/>
              </a:rPr>
            </a:br>
            <a:r>
              <a:rPr b="1" i="0">
                <a:ln>
                  <a:noFill/>
                </a:ln>
                <a:solidFill>
                  <a:srgbClr val="FF0000"/>
                </a:solidFill>
                <a:latin typeface="Arial"/>
              </a:rPr>
              <a:t>Láng giềng tốt</a:t>
            </a:r>
            <a:br>
              <a:rPr b="1" i="0">
                <a:ln>
                  <a:noFill/>
                </a:ln>
                <a:solidFill>
                  <a:srgbClr val="FF0000"/>
                </a:solidFill>
                <a:latin typeface="Arial"/>
              </a:rPr>
            </a:br>
            <a:r>
              <a:rPr b="1" i="0">
                <a:ln>
                  <a:noFill/>
                </a:ln>
                <a:solidFill>
                  <a:srgbClr val="FF0000"/>
                </a:solidFill>
                <a:latin typeface="Arial"/>
              </a:rPr>
              <a:t>Đối tác tốt"</a:t>
            </a:r>
          </a:p>
        </p:txBody>
      </p:sp>
      <p:sp>
        <p:nvSpPr>
          <p:cNvPr id="1089" name="Google Shape;1089;p102"/>
          <p:cNvSpPr/>
          <p:nvPr/>
        </p:nvSpPr>
        <p:spPr>
          <a:xfrm rot="5400000">
            <a:off x="-2108200" y="3454400"/>
            <a:ext cx="5638800" cy="1016000"/>
          </a:xfrm>
          <a:prstGeom prst="rect">
            <a:avLst/>
          </a:prstGeom>
        </p:spPr>
        <p:txBody>
          <a:bodyPr>
            <a:prstTxWarp prst="textPlain"/>
          </a:bodyPr>
          <a:lstStyle/>
          <a:p>
            <a:pPr lvl="0" algn="ctr"/>
            <a:r>
              <a:rPr b="1" i="0">
                <a:ln>
                  <a:noFill/>
                </a:ln>
                <a:solidFill>
                  <a:schemeClr val="lt1"/>
                </a:solidFill>
                <a:latin typeface="Arial"/>
              </a:rPr>
              <a:t>VIỆT NAM - TRUNG HOA</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pic>
        <p:nvPicPr>
          <p:cNvPr descr="images1035991_wtokinh" id="1094" name="Google Shape;1094;p103"/>
          <p:cNvPicPr preferRelativeResize="0"/>
          <p:nvPr/>
        </p:nvPicPr>
        <p:blipFill rotWithShape="1">
          <a:blip r:embed="rId3">
            <a:alphaModFix/>
          </a:blip>
          <a:srcRect b="0" l="0" r="0" t="0"/>
          <a:stretch/>
        </p:blipFill>
        <p:spPr>
          <a:xfrm>
            <a:off x="0" y="1390650"/>
            <a:ext cx="12192000" cy="5334000"/>
          </a:xfrm>
          <a:prstGeom prst="rect">
            <a:avLst/>
          </a:prstGeom>
          <a:noFill/>
          <a:ln>
            <a:noFill/>
          </a:ln>
        </p:spPr>
      </p:pic>
      <p:sp>
        <p:nvSpPr>
          <p:cNvPr id="1095" name="Google Shape;1095;p103"/>
          <p:cNvSpPr/>
          <p:nvPr/>
        </p:nvSpPr>
        <p:spPr>
          <a:xfrm>
            <a:off x="0" y="1219200"/>
            <a:ext cx="11988800" cy="1143000"/>
          </a:xfrm>
          <a:prstGeom prst="rect">
            <a:avLst/>
          </a:prstGeom>
          <a:noFill/>
          <a:ln>
            <a:noFill/>
          </a:ln>
        </p:spPr>
        <p:txBody>
          <a:bodyPr anchorCtr="0" anchor="ctr" bIns="45700" lIns="91425" spcFirstLastPara="1" rIns="91425" wrap="square" tIns="45700">
            <a:noAutofit/>
          </a:bodyPr>
          <a:lstStyle/>
          <a:p>
            <a:pPr indent="14288" lvl="0" marL="115888" marR="0" rtl="0" algn="just">
              <a:spcBef>
                <a:spcPts val="0"/>
              </a:spcBef>
              <a:spcAft>
                <a:spcPts val="0"/>
              </a:spcAft>
              <a:buNone/>
            </a:pPr>
            <a:r>
              <a:rPr lang="en-US" sz="2800">
                <a:solidFill>
                  <a:schemeClr val="dk1"/>
                </a:solidFill>
                <a:latin typeface="Times New Roman"/>
                <a:ea typeface="Times New Roman"/>
                <a:cs typeface="Times New Roman"/>
                <a:sym typeface="Times New Roman"/>
              </a:rPr>
              <a:t>Sau 11 năm nỗ lực phấn đấu, cuối cùng cánh cổng WTO đã mở ra với Việt Nam, 11/1/2007,  Việt Nam chính thức được kết nạp vào WTO</a:t>
            </a:r>
            <a:endParaRPr/>
          </a:p>
        </p:txBody>
      </p:sp>
      <p:sp>
        <p:nvSpPr>
          <p:cNvPr id="1096" name="Google Shape;1096;p103"/>
          <p:cNvSpPr txBox="1"/>
          <p:nvPr>
            <p:ph type="title"/>
          </p:nvPr>
        </p:nvSpPr>
        <p:spPr>
          <a:xfrm>
            <a:off x="203200" y="533400"/>
            <a:ext cx="11277600" cy="533400"/>
          </a:xfrm>
          <a:prstGeom prst="rect">
            <a:avLst/>
          </a:prstGeom>
          <a:noFill/>
          <a:ln>
            <a:noFill/>
          </a:ln>
        </p:spPr>
        <p:txBody>
          <a:bodyPr anchorCtr="0" anchor="ctr" bIns="45700" lIns="91425" spcFirstLastPara="1" rIns="91425" wrap="square" tIns="45700">
            <a:normAutofit fontScale="90000"/>
          </a:bodyPr>
          <a:lstStyle/>
          <a:p>
            <a:pPr indent="0" lvl="0" marL="0" rtl="0" algn="just">
              <a:lnSpc>
                <a:spcPct val="90000"/>
              </a:lnSpc>
              <a:spcBef>
                <a:spcPts val="0"/>
              </a:spcBef>
              <a:spcAft>
                <a:spcPts val="0"/>
              </a:spcAft>
              <a:buClr>
                <a:schemeClr val="dk1"/>
              </a:buClr>
              <a:buSzPct val="100000"/>
              <a:buFont typeface="Times New Roman"/>
              <a:buNone/>
            </a:pPr>
            <a:r>
              <a:rPr lang="en-US" sz="2800">
                <a:latin typeface="Times New Roman"/>
                <a:ea typeface="Times New Roman"/>
                <a:cs typeface="Times New Roman"/>
                <a:sym typeface="Times New Roman"/>
              </a:rPr>
              <a:t>Quy</a:t>
            </a:r>
            <a:r>
              <a:rPr lang="en-US">
                <a:latin typeface="Times New Roman"/>
                <a:ea typeface="Times New Roman"/>
                <a:cs typeface="Times New Roman"/>
                <a:sym typeface="Times New Roman"/>
              </a:rPr>
              <a:t>ết tâm gia nhập</a:t>
            </a:r>
            <a:r>
              <a:rPr lang="en-US" sz="2800">
                <a:latin typeface="Times New Roman"/>
                <a:ea typeface="Times New Roman"/>
                <a:cs typeface="Times New Roman"/>
                <a:sym typeface="Times New Roman"/>
              </a:rPr>
              <a:t> WTO </a:t>
            </a:r>
            <a:endParaRPr/>
          </a:p>
        </p:txBody>
      </p:sp>
      <p:sp>
        <p:nvSpPr>
          <p:cNvPr id="1097" name="Google Shape;1097;p103"/>
          <p:cNvSpPr/>
          <p:nvPr/>
        </p:nvSpPr>
        <p:spPr>
          <a:xfrm rot="-1112134">
            <a:off x="1727200" y="3505200"/>
            <a:ext cx="2548467" cy="476250"/>
          </a:xfrm>
          <a:prstGeom prst="rightArrow">
            <a:avLst>
              <a:gd fmla="val 54926" name="adj1"/>
              <a:gd fmla="val 125417" name="adj2"/>
            </a:avLst>
          </a:prstGeom>
          <a:gradFill>
            <a:gsLst>
              <a:gs pos="0">
                <a:schemeClr val="accent1"/>
              </a:gs>
              <a:gs pos="100000">
                <a:srgbClr val="1A2C4C"/>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103"/>
          <p:cNvSpPr/>
          <p:nvPr/>
        </p:nvSpPr>
        <p:spPr>
          <a:xfrm rot="-1256126">
            <a:off x="5892800" y="2438400"/>
            <a:ext cx="2550584" cy="476250"/>
          </a:xfrm>
          <a:prstGeom prst="rightArrow">
            <a:avLst>
              <a:gd fmla="val 54926" name="adj1"/>
              <a:gd fmla="val 125521" name="adj2"/>
            </a:avLst>
          </a:prstGeom>
          <a:gradFill>
            <a:gsLst>
              <a:gs pos="0">
                <a:schemeClr val="accent1"/>
              </a:gs>
              <a:gs pos="100000">
                <a:srgbClr val="1A2C4C"/>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99" name="Google Shape;1099;p103"/>
          <p:cNvGrpSpPr/>
          <p:nvPr/>
        </p:nvGrpSpPr>
        <p:grpSpPr>
          <a:xfrm>
            <a:off x="482600" y="2155826"/>
            <a:ext cx="11277600" cy="4625975"/>
            <a:chOff x="240" y="912"/>
            <a:chExt cx="5520" cy="3216"/>
          </a:xfrm>
        </p:grpSpPr>
        <p:cxnSp>
          <p:nvCxnSpPr>
            <p:cNvPr id="1100" name="Google Shape;1100;p103"/>
            <p:cNvCxnSpPr/>
            <p:nvPr/>
          </p:nvCxnSpPr>
          <p:spPr>
            <a:xfrm rot="10800000">
              <a:off x="240" y="912"/>
              <a:ext cx="0" cy="3216"/>
            </a:xfrm>
            <a:prstGeom prst="straightConnector1">
              <a:avLst/>
            </a:prstGeom>
            <a:noFill/>
            <a:ln cap="flat" cmpd="sng" w="57150">
              <a:solidFill>
                <a:srgbClr val="663300"/>
              </a:solidFill>
              <a:prstDash val="solid"/>
              <a:round/>
              <a:headEnd len="med" w="med" type="none"/>
              <a:tailEnd len="med" w="med" type="triangle"/>
            </a:ln>
          </p:spPr>
        </p:cxnSp>
        <p:cxnSp>
          <p:nvCxnSpPr>
            <p:cNvPr id="1101" name="Google Shape;1101;p103"/>
            <p:cNvCxnSpPr/>
            <p:nvPr/>
          </p:nvCxnSpPr>
          <p:spPr>
            <a:xfrm>
              <a:off x="240" y="4128"/>
              <a:ext cx="5520" cy="0"/>
            </a:xfrm>
            <a:prstGeom prst="straightConnector1">
              <a:avLst/>
            </a:prstGeom>
            <a:noFill/>
            <a:ln cap="flat" cmpd="sng" w="57150">
              <a:solidFill>
                <a:srgbClr val="663300"/>
              </a:solidFill>
              <a:prstDash val="solid"/>
              <a:round/>
              <a:headEnd len="med" w="med" type="none"/>
              <a:tailEnd len="med" w="med" type="triangle"/>
            </a:ln>
          </p:spPr>
        </p:cxnSp>
        <p:cxnSp>
          <p:nvCxnSpPr>
            <p:cNvPr id="1102" name="Google Shape;1102;p103"/>
            <p:cNvCxnSpPr/>
            <p:nvPr/>
          </p:nvCxnSpPr>
          <p:spPr>
            <a:xfrm>
              <a:off x="1200" y="3600"/>
              <a:ext cx="0" cy="528"/>
            </a:xfrm>
            <a:prstGeom prst="straightConnector1">
              <a:avLst/>
            </a:prstGeom>
            <a:noFill/>
            <a:ln cap="flat" cmpd="sng" w="57150">
              <a:solidFill>
                <a:srgbClr val="663300"/>
              </a:solidFill>
              <a:prstDash val="solid"/>
              <a:round/>
              <a:headEnd len="med" w="med" type="none"/>
              <a:tailEnd len="med" w="med" type="none"/>
            </a:ln>
          </p:spPr>
        </p:cxnSp>
        <p:cxnSp>
          <p:nvCxnSpPr>
            <p:cNvPr id="1103" name="Google Shape;1103;p103"/>
            <p:cNvCxnSpPr/>
            <p:nvPr/>
          </p:nvCxnSpPr>
          <p:spPr>
            <a:xfrm>
              <a:off x="3024" y="3024"/>
              <a:ext cx="0" cy="1104"/>
            </a:xfrm>
            <a:prstGeom prst="straightConnector1">
              <a:avLst/>
            </a:prstGeom>
            <a:noFill/>
            <a:ln cap="flat" cmpd="sng" w="57150">
              <a:solidFill>
                <a:srgbClr val="663300"/>
              </a:solidFill>
              <a:prstDash val="solid"/>
              <a:round/>
              <a:headEnd len="med" w="med" type="none"/>
              <a:tailEnd len="med" w="med" type="none"/>
            </a:ln>
          </p:spPr>
        </p:cxnSp>
        <p:cxnSp>
          <p:nvCxnSpPr>
            <p:cNvPr id="1104" name="Google Shape;1104;p103"/>
            <p:cNvCxnSpPr/>
            <p:nvPr/>
          </p:nvCxnSpPr>
          <p:spPr>
            <a:xfrm>
              <a:off x="4944" y="2256"/>
              <a:ext cx="0" cy="1872"/>
            </a:xfrm>
            <a:prstGeom prst="straightConnector1">
              <a:avLst/>
            </a:prstGeom>
            <a:noFill/>
            <a:ln cap="flat" cmpd="sng" w="57150">
              <a:solidFill>
                <a:srgbClr val="663300"/>
              </a:solidFill>
              <a:prstDash val="solid"/>
              <a:round/>
              <a:headEnd len="med" w="med" type="none"/>
              <a:tailEnd len="med" w="med" type="none"/>
            </a:ln>
          </p:spPr>
        </p:cxnSp>
      </p:grpSp>
      <p:grpSp>
        <p:nvGrpSpPr>
          <p:cNvPr id="1105" name="Google Shape;1105;p103"/>
          <p:cNvGrpSpPr/>
          <p:nvPr/>
        </p:nvGrpSpPr>
        <p:grpSpPr>
          <a:xfrm>
            <a:off x="4368801" y="3360738"/>
            <a:ext cx="3630084" cy="2278062"/>
            <a:chOff x="3936" y="960"/>
            <a:chExt cx="1776" cy="1584"/>
          </a:xfrm>
        </p:grpSpPr>
        <p:pic>
          <p:nvPicPr>
            <p:cNvPr descr="images994283_images980591_wto" id="1106" name="Google Shape;1106;p103"/>
            <p:cNvPicPr preferRelativeResize="0"/>
            <p:nvPr/>
          </p:nvPicPr>
          <p:blipFill rotWithShape="1">
            <a:blip r:embed="rId4">
              <a:alphaModFix/>
            </a:blip>
            <a:srcRect b="0" l="0" r="0" t="0"/>
            <a:stretch/>
          </p:blipFill>
          <p:spPr>
            <a:xfrm>
              <a:off x="3936" y="960"/>
              <a:ext cx="1728" cy="1288"/>
            </a:xfrm>
            <a:prstGeom prst="rect">
              <a:avLst/>
            </a:prstGeom>
            <a:noFill/>
            <a:ln cap="flat" cmpd="sng" w="9525">
              <a:solidFill>
                <a:schemeClr val="dk1"/>
              </a:solidFill>
              <a:prstDash val="solid"/>
              <a:miter lim="800000"/>
              <a:headEnd len="sm" w="sm" type="none"/>
              <a:tailEnd len="sm" w="sm" type="none"/>
            </a:ln>
            <a:effectLst>
              <a:outerShdw rotWithShape="0" algn="ctr" dir="18900000" dist="107763">
                <a:srgbClr val="808080">
                  <a:alpha val="49803"/>
                </a:srgbClr>
              </a:outerShdw>
            </a:effectLst>
          </p:spPr>
        </p:pic>
        <p:sp>
          <p:nvSpPr>
            <p:cNvPr id="1107" name="Google Shape;1107;p103"/>
            <p:cNvSpPr/>
            <p:nvPr/>
          </p:nvSpPr>
          <p:spPr>
            <a:xfrm>
              <a:off x="4128" y="2352"/>
              <a:ext cx="1584" cy="19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Cánh cổng WTO</a:t>
              </a:r>
              <a:endParaRPr/>
            </a:p>
          </p:txBody>
        </p:sp>
      </p:grpSp>
      <p:grpSp>
        <p:nvGrpSpPr>
          <p:cNvPr id="1108" name="Google Shape;1108;p103"/>
          <p:cNvGrpSpPr/>
          <p:nvPr/>
        </p:nvGrpSpPr>
        <p:grpSpPr>
          <a:xfrm>
            <a:off x="406400" y="4295776"/>
            <a:ext cx="4064000" cy="2233613"/>
            <a:chOff x="192" y="2502"/>
            <a:chExt cx="1920" cy="1407"/>
          </a:xfrm>
        </p:grpSpPr>
        <p:pic>
          <p:nvPicPr>
            <p:cNvPr descr="20060517112506wto_vn203" id="1109" name="Google Shape;1109;p103"/>
            <p:cNvPicPr preferRelativeResize="0"/>
            <p:nvPr/>
          </p:nvPicPr>
          <p:blipFill rotWithShape="1">
            <a:blip r:embed="rId5">
              <a:alphaModFix/>
            </a:blip>
            <a:srcRect b="0" l="0" r="0" t="0"/>
            <a:stretch/>
          </p:blipFill>
          <p:spPr>
            <a:xfrm>
              <a:off x="425" y="2502"/>
              <a:ext cx="1530" cy="1074"/>
            </a:xfrm>
            <a:prstGeom prst="rect">
              <a:avLst/>
            </a:prstGeom>
            <a:noFill/>
            <a:ln>
              <a:noFill/>
            </a:ln>
            <a:effectLst>
              <a:outerShdw rotWithShape="0" algn="ctr" dir="18900000" dist="107763">
                <a:srgbClr val="808080">
                  <a:alpha val="49803"/>
                </a:srgbClr>
              </a:outerShdw>
            </a:effectLst>
          </p:spPr>
        </p:pic>
        <p:sp>
          <p:nvSpPr>
            <p:cNvPr id="1110" name="Google Shape;1110;p103"/>
            <p:cNvSpPr/>
            <p:nvPr/>
          </p:nvSpPr>
          <p:spPr>
            <a:xfrm>
              <a:off x="192" y="3621"/>
              <a:ext cx="1920" cy="2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Việt Nam nỗ lực hết mình để gia nhập WTO</a:t>
              </a:r>
              <a:endParaRPr/>
            </a:p>
          </p:txBody>
        </p:sp>
      </p:grpSp>
      <p:grpSp>
        <p:nvGrpSpPr>
          <p:cNvPr id="1111" name="Google Shape;1111;p103"/>
          <p:cNvGrpSpPr/>
          <p:nvPr/>
        </p:nvGrpSpPr>
        <p:grpSpPr>
          <a:xfrm>
            <a:off x="7721600" y="2297114"/>
            <a:ext cx="4165600" cy="2732087"/>
            <a:chOff x="3648" y="1243"/>
            <a:chExt cx="1968" cy="1721"/>
          </a:xfrm>
        </p:grpSpPr>
        <p:sp>
          <p:nvSpPr>
            <p:cNvPr id="1112" name="Google Shape;1112;p103"/>
            <p:cNvSpPr/>
            <p:nvPr/>
          </p:nvSpPr>
          <p:spPr>
            <a:xfrm>
              <a:off x="3648" y="2388"/>
              <a:ext cx="1968" cy="576"/>
            </a:xfrm>
            <a:prstGeom prst="rect">
              <a:avLst/>
            </a:prstGeom>
            <a:noFill/>
            <a:ln>
              <a:noFill/>
            </a:ln>
          </p:spPr>
          <p:txBody>
            <a:bodyPr anchorCtr="0" anchor="ctr" bIns="45700" lIns="91425" spcFirstLastPara="1" rIns="91425" wrap="square" tIns="45700">
              <a:noAutofit/>
            </a:bodyPr>
            <a:lstStyle/>
            <a:p>
              <a:pPr indent="-609600" lvl="0" marL="609600" marR="0" rtl="0" algn="just">
                <a:spcBef>
                  <a:spcPts val="0"/>
                </a:spcBef>
                <a:spcAft>
                  <a:spcPts val="0"/>
                </a:spcAft>
                <a:buNone/>
              </a:pPr>
              <a:r>
                <a:rPr b="1" lang="en-US" sz="20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Việt Nam chính thức được kết nạp vào WTO</a:t>
              </a:r>
              <a:endParaRPr/>
            </a:p>
          </p:txBody>
        </p:sp>
        <p:pic>
          <p:nvPicPr>
            <p:cNvPr descr="VN-WTO" id="1113" name="Google Shape;1113;p103"/>
            <p:cNvPicPr preferRelativeResize="0"/>
            <p:nvPr/>
          </p:nvPicPr>
          <p:blipFill rotWithShape="1">
            <a:blip r:embed="rId6">
              <a:alphaModFix/>
            </a:blip>
            <a:srcRect b="36362" l="0" r="0" t="0"/>
            <a:stretch/>
          </p:blipFill>
          <p:spPr>
            <a:xfrm>
              <a:off x="3976" y="1243"/>
              <a:ext cx="1584" cy="1109"/>
            </a:xfrm>
            <a:prstGeom prst="rect">
              <a:avLst/>
            </a:prstGeom>
            <a:noFill/>
            <a:ln>
              <a:noFill/>
            </a:ln>
            <a:effectLst>
              <a:outerShdw rotWithShape="0" algn="ctr" dir="18900000" dist="107763">
                <a:srgbClr val="808080">
                  <a:alpha val="49803"/>
                </a:srgbClr>
              </a:outerShdw>
            </a:effectLst>
          </p:spPr>
        </p:pic>
      </p:grpSp>
      <p:sp>
        <p:nvSpPr>
          <p:cNvPr id="1114" name="Google Shape;1114;p103"/>
          <p:cNvSpPr/>
          <p:nvPr/>
        </p:nvSpPr>
        <p:spPr>
          <a:xfrm>
            <a:off x="1320800" y="2381250"/>
            <a:ext cx="8432800" cy="3962400"/>
          </a:xfrm>
          <a:prstGeom prst="rect">
            <a:avLst/>
          </a:prstGeom>
        </p:spPr>
        <p:txBody>
          <a:bodyPr>
            <a:prstTxWarp prst="textPlain"/>
          </a:bodyPr>
          <a:lstStyle/>
          <a:p>
            <a:pPr lvl="0" algn="ctr"/>
            <a:r>
              <a:rPr b="0" i="0">
                <a:ln>
                  <a:noFill/>
                </a:ln>
                <a:gradFill>
                  <a:gsLst>
                    <a:gs pos="0">
                      <a:srgbClr val="FFE701"/>
                    </a:gs>
                    <a:gs pos="100000">
                      <a:srgbClr val="FE3E02"/>
                    </a:gs>
                  </a:gsLst>
                  <a:lin ang="5400000" scaled="0"/>
                </a:gradFill>
                <a:latin typeface="Impact"/>
              </a:rPr>
              <a:t>150</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500"/>
                                        <p:tgtEl>
                                          <p:spTgt spid="110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500"/>
                                        <p:tgtEl>
                                          <p:spTgt spid="1105"/>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500"/>
                                        <p:tgtEl>
                                          <p:spTgt spid="1098"/>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500"/>
                                        <p:tgtEl>
                                          <p:spTgt spid="1111"/>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500"/>
                                        <p:tgtEl>
                                          <p:spTgt spid="1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14"/>
                                        </p:tgtEl>
                                        <p:attrNameLst>
                                          <p:attrName>style.visibility</p:attrName>
                                        </p:attrNameLst>
                                      </p:cBhvr>
                                      <p:to>
                                        <p:strVal val="visible"/>
                                      </p:to>
                                    </p:set>
                                    <p:anim calcmode="lin" valueType="num">
                                      <p:cBhvr additive="base">
                                        <p:cTn dur="500"/>
                                        <p:tgtEl>
                                          <p:spTgt spid="1114"/>
                                        </p:tgtEl>
                                        <p:attrNameLst>
                                          <p:attrName>ppt_w</p:attrName>
                                        </p:attrNameLst>
                                      </p:cBhvr>
                                      <p:tavLst>
                                        <p:tav fmla="" tm="0">
                                          <p:val>
                                            <p:strVal val="0"/>
                                          </p:val>
                                        </p:tav>
                                        <p:tav fmla="" tm="100000">
                                          <p:val>
                                            <p:strVal val="#ppt_w"/>
                                          </p:val>
                                        </p:tav>
                                      </p:tavLst>
                                    </p:anim>
                                    <p:anim calcmode="lin" valueType="num">
                                      <p:cBhvr additive="base">
                                        <p:cTn dur="500"/>
                                        <p:tgtEl>
                                          <p:spTgt spid="11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04"/>
          <p:cNvSpPr txBox="1"/>
          <p:nvPr>
            <p:ph type="title"/>
          </p:nvPr>
        </p:nvSpPr>
        <p:spPr>
          <a:xfrm>
            <a:off x="2540000" y="406400"/>
            <a:ext cx="9042400" cy="53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Tăng cường hoạt động ở Liêp Hợp Quốc</a:t>
            </a:r>
            <a:endParaRPr/>
          </a:p>
        </p:txBody>
      </p:sp>
      <p:pic>
        <p:nvPicPr>
          <p:cNvPr id="1120" name="Google Shape;1120;p104"/>
          <p:cNvPicPr preferRelativeResize="0"/>
          <p:nvPr>
            <p:ph idx="1" type="body"/>
          </p:nvPr>
        </p:nvPicPr>
        <p:blipFill rotWithShape="1">
          <a:blip r:embed="rId3">
            <a:alphaModFix/>
          </a:blip>
          <a:srcRect b="5971" l="0" r="0" t="0"/>
          <a:stretch/>
        </p:blipFill>
        <p:spPr>
          <a:xfrm>
            <a:off x="5689600" y="1257300"/>
            <a:ext cx="5892800" cy="2533650"/>
          </a:xfrm>
          <a:prstGeom prst="rect">
            <a:avLst/>
          </a:prstGeom>
          <a:noFill/>
          <a:ln>
            <a:noFill/>
          </a:ln>
        </p:spPr>
      </p:pic>
      <p:pic>
        <p:nvPicPr>
          <p:cNvPr id="1121" name="Google Shape;1121;p104"/>
          <p:cNvPicPr preferRelativeResize="0"/>
          <p:nvPr/>
        </p:nvPicPr>
        <p:blipFill rotWithShape="1">
          <a:blip r:embed="rId4">
            <a:alphaModFix/>
          </a:blip>
          <a:srcRect b="5971" l="0" r="0" t="0"/>
          <a:stretch/>
        </p:blipFill>
        <p:spPr>
          <a:xfrm>
            <a:off x="5689600" y="3771900"/>
            <a:ext cx="5892800" cy="2578100"/>
          </a:xfrm>
          <a:prstGeom prst="rect">
            <a:avLst/>
          </a:prstGeom>
          <a:noFill/>
          <a:ln>
            <a:noFill/>
          </a:ln>
        </p:spPr>
      </p:pic>
      <p:pic>
        <p:nvPicPr>
          <p:cNvPr descr="Co Lien Hop Quoc" id="1122" name="Google Shape;1122;p104"/>
          <p:cNvPicPr preferRelativeResize="0"/>
          <p:nvPr/>
        </p:nvPicPr>
        <p:blipFill rotWithShape="1">
          <a:blip r:embed="rId5">
            <a:alphaModFix/>
          </a:blip>
          <a:srcRect b="0" l="0" r="0" t="0"/>
          <a:stretch/>
        </p:blipFill>
        <p:spPr>
          <a:xfrm>
            <a:off x="711200" y="1277938"/>
            <a:ext cx="4978400" cy="2455862"/>
          </a:xfrm>
          <a:prstGeom prst="rect">
            <a:avLst/>
          </a:prstGeom>
          <a:noFill/>
          <a:ln>
            <a:noFill/>
          </a:ln>
        </p:spPr>
      </p:pic>
      <p:sp>
        <p:nvSpPr>
          <p:cNvPr id="1123" name="Google Shape;1123;p104"/>
          <p:cNvSpPr/>
          <p:nvPr/>
        </p:nvSpPr>
        <p:spPr>
          <a:xfrm>
            <a:off x="711200" y="3810000"/>
            <a:ext cx="4876800" cy="2514600"/>
          </a:xfrm>
          <a:prstGeom prst="rect">
            <a:avLst/>
          </a:prstGeom>
          <a:noFill/>
          <a:ln cap="flat" cmpd="sng" w="28575">
            <a:solidFill>
              <a:schemeClr val="dk1"/>
            </a:solidFill>
            <a:prstDash val="solid"/>
            <a:miter lim="800000"/>
            <a:headEnd len="sm" w="sm" type="none"/>
            <a:tailEnd len="sm" w="sm" type="none"/>
          </a:ln>
        </p:spPr>
        <p:txBody>
          <a:bodyPr anchorCtr="1" anchor="ctr" bIns="45700" lIns="91425" spcFirstLastPara="1" rIns="274300" wrap="square" tIns="45700">
            <a:noAutofit/>
          </a:bodyPr>
          <a:lstStyle/>
          <a:p>
            <a:pPr indent="-342900" lvl="0" marL="342900" marR="0" rtl="0" algn="l">
              <a:spcBef>
                <a:spcPts val="0"/>
              </a:spcBef>
              <a:spcAft>
                <a:spcPts val="0"/>
              </a:spcAft>
              <a:buClr>
                <a:schemeClr val="accent2"/>
              </a:buClr>
              <a:buSzPts val="2400"/>
              <a:buFont typeface="Noto Sans Symbols"/>
              <a:buNone/>
            </a:pPr>
            <a:r>
              <a:rPr b="1" lang="en-US" sz="2400">
                <a:solidFill>
                  <a:schemeClr val="dk1"/>
                </a:solidFill>
                <a:latin typeface="Times New Roman"/>
                <a:ea typeface="Times New Roman"/>
                <a:cs typeface="Times New Roman"/>
                <a:sym typeface="Times New Roman"/>
              </a:rPr>
              <a:t>	Cờ, trụ sở của Liên Hợp Quốc tại Thuỵ Sỹ và phiên họp của HĐBA Liên Hợp Quốc</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05"/>
          <p:cNvSpPr/>
          <p:nvPr/>
        </p:nvSpPr>
        <p:spPr>
          <a:xfrm>
            <a:off x="812800" y="2187576"/>
            <a:ext cx="10058400" cy="3070225"/>
          </a:xfrm>
          <a:prstGeom prst="rect">
            <a:avLst/>
          </a:prstGeom>
        </p:spPr>
        <p:txBody>
          <a:bodyPr>
            <a:prstTxWarp prst="textPlain"/>
          </a:bodyPr>
          <a:lstStyle/>
          <a:p>
            <a:pPr lvl="0" algn="ctr"/>
            <a:r>
              <a:rPr b="0" i="0">
                <a:ln>
                  <a:noFill/>
                </a:ln>
                <a:gradFill>
                  <a:gsLst>
                    <a:gs pos="0">
                      <a:srgbClr val="FFE701"/>
                    </a:gs>
                    <a:gs pos="100000">
                      <a:srgbClr val="FE3E02"/>
                    </a:gs>
                  </a:gsLst>
                  <a:lin ang="5400000" scaled="0"/>
                </a:gradFill>
                <a:latin typeface="Arial"/>
              </a:rPr>
              <a:t>20/9/1977</a:t>
            </a:r>
          </a:p>
        </p:txBody>
      </p:sp>
      <p:pic>
        <p:nvPicPr>
          <p:cNvPr descr="43" id="1129" name="Google Shape;1129;p105"/>
          <p:cNvPicPr preferRelativeResize="0"/>
          <p:nvPr/>
        </p:nvPicPr>
        <p:blipFill rotWithShape="1">
          <a:blip r:embed="rId3">
            <a:alphaModFix/>
          </a:blip>
          <a:srcRect b="6691" l="5661" r="5661" t="2170"/>
          <a:stretch/>
        </p:blipFill>
        <p:spPr>
          <a:xfrm>
            <a:off x="6096000" y="2057401"/>
            <a:ext cx="5520267" cy="3698875"/>
          </a:xfrm>
          <a:prstGeom prst="rect">
            <a:avLst/>
          </a:prstGeom>
          <a:noFill/>
          <a:ln cap="flat" cmpd="sng" w="28575">
            <a:solidFill>
              <a:srgbClr val="0000FF"/>
            </a:solidFill>
            <a:prstDash val="solid"/>
            <a:miter lim="800000"/>
            <a:headEnd len="sm" w="sm" type="none"/>
            <a:tailEnd len="sm" w="sm" type="none"/>
          </a:ln>
        </p:spPr>
      </p:pic>
      <p:sp>
        <p:nvSpPr>
          <p:cNvPr id="1130" name="Google Shape;1130;p105"/>
          <p:cNvSpPr txBox="1"/>
          <p:nvPr>
            <p:ph type="title"/>
          </p:nvPr>
        </p:nvSpPr>
        <p:spPr>
          <a:xfrm>
            <a:off x="2050472" y="510309"/>
            <a:ext cx="11277600" cy="53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Tăng cường hoạt động ở Liên Hơp Quốc</a:t>
            </a:r>
            <a:endParaRPr/>
          </a:p>
        </p:txBody>
      </p:sp>
      <p:pic>
        <p:nvPicPr>
          <p:cNvPr descr="images985361_2" id="1131" name="Google Shape;1131;p105"/>
          <p:cNvPicPr preferRelativeResize="0"/>
          <p:nvPr/>
        </p:nvPicPr>
        <p:blipFill rotWithShape="1">
          <a:blip r:embed="rId4">
            <a:alphaModFix/>
          </a:blip>
          <a:srcRect b="0" l="0" r="0" t="0"/>
          <a:stretch/>
        </p:blipFill>
        <p:spPr>
          <a:xfrm>
            <a:off x="7010400" y="1524000"/>
            <a:ext cx="3962400" cy="2185988"/>
          </a:xfrm>
          <a:prstGeom prst="rect">
            <a:avLst/>
          </a:prstGeom>
          <a:noFill/>
          <a:ln cap="flat" cmpd="sng" w="28575">
            <a:solidFill>
              <a:schemeClr val="hlink"/>
            </a:solidFill>
            <a:prstDash val="solid"/>
            <a:miter lim="800000"/>
            <a:headEnd len="sm" w="sm" type="none"/>
            <a:tailEnd len="sm" w="sm" type="none"/>
          </a:ln>
        </p:spPr>
      </p:pic>
      <p:pic>
        <p:nvPicPr>
          <p:cNvPr descr="VN gi anhap LHQ" id="1132" name="Google Shape;1132;p105"/>
          <p:cNvPicPr preferRelativeResize="0"/>
          <p:nvPr/>
        </p:nvPicPr>
        <p:blipFill rotWithShape="1">
          <a:blip r:embed="rId5">
            <a:alphaModFix/>
          </a:blip>
          <a:srcRect b="0" l="0" r="0" t="0"/>
          <a:stretch/>
        </p:blipFill>
        <p:spPr>
          <a:xfrm>
            <a:off x="1016000" y="2066926"/>
            <a:ext cx="4267200" cy="4486275"/>
          </a:xfrm>
          <a:prstGeom prst="rect">
            <a:avLst/>
          </a:prstGeom>
          <a:noFill/>
          <a:ln cap="flat" cmpd="sng" w="28575">
            <a:solidFill>
              <a:srgbClr val="0000FF"/>
            </a:solidFill>
            <a:prstDash val="solid"/>
            <a:miter lim="800000"/>
            <a:headEnd len="sm" w="sm" type="none"/>
            <a:tailEnd len="sm" w="sm" type="none"/>
          </a:ln>
        </p:spPr>
      </p:pic>
      <p:pic>
        <p:nvPicPr>
          <p:cNvPr descr="KOFI ANAL DEN VN" id="1133" name="Google Shape;1133;p105"/>
          <p:cNvPicPr preferRelativeResize="0"/>
          <p:nvPr/>
        </p:nvPicPr>
        <p:blipFill rotWithShape="1">
          <a:blip r:embed="rId6">
            <a:alphaModFix/>
          </a:blip>
          <a:srcRect b="19431" l="4311" r="3697" t="2441"/>
          <a:stretch/>
        </p:blipFill>
        <p:spPr>
          <a:xfrm>
            <a:off x="7010400" y="3886201"/>
            <a:ext cx="3962400" cy="1901825"/>
          </a:xfrm>
          <a:prstGeom prst="rect">
            <a:avLst/>
          </a:prstGeom>
          <a:noFill/>
          <a:ln cap="flat" cmpd="sng" w="38100">
            <a:solidFill>
              <a:schemeClr val="hlink"/>
            </a:solidFill>
            <a:prstDash val="solid"/>
            <a:miter lim="800000"/>
            <a:headEnd len="sm" w="sm" type="none"/>
            <a:tailEnd len="sm" w="sm" type="none"/>
          </a:ln>
        </p:spPr>
      </p:pic>
      <p:pic>
        <p:nvPicPr>
          <p:cNvPr descr="27" id="1134" name="Google Shape;1134;p105"/>
          <p:cNvPicPr preferRelativeResize="0"/>
          <p:nvPr/>
        </p:nvPicPr>
        <p:blipFill rotWithShape="1">
          <a:blip r:embed="rId7">
            <a:alphaModFix/>
          </a:blip>
          <a:srcRect b="3962" l="3390" r="3390" t="3766"/>
          <a:stretch/>
        </p:blipFill>
        <p:spPr>
          <a:xfrm>
            <a:off x="3352800" y="2133600"/>
            <a:ext cx="5588000" cy="3733800"/>
          </a:xfrm>
          <a:prstGeom prst="rect">
            <a:avLst/>
          </a:prstGeom>
          <a:noFill/>
          <a:ln cap="flat" cmpd="sng" w="38100">
            <a:solidFill>
              <a:srgbClr val="0000FF"/>
            </a:solidFill>
            <a:prstDash val="solid"/>
            <a:miter lim="800000"/>
            <a:headEnd len="sm" w="sm" type="none"/>
            <a:tailEnd len="sm" w="sm" type="none"/>
          </a:ln>
        </p:spPr>
      </p:pic>
      <p:pic>
        <p:nvPicPr>
          <p:cNvPr descr="17" id="1135" name="Google Shape;1135;p105"/>
          <p:cNvPicPr preferRelativeResize="0"/>
          <p:nvPr/>
        </p:nvPicPr>
        <p:blipFill rotWithShape="1">
          <a:blip r:embed="rId8">
            <a:alphaModFix/>
          </a:blip>
          <a:srcRect b="2420" l="2082" r="0" t="0"/>
          <a:stretch/>
        </p:blipFill>
        <p:spPr>
          <a:xfrm>
            <a:off x="508000" y="2057400"/>
            <a:ext cx="5486400" cy="3676650"/>
          </a:xfrm>
          <a:prstGeom prst="rect">
            <a:avLst/>
          </a:prstGeom>
          <a:noFill/>
          <a:ln cap="flat" cmpd="sng" w="28575">
            <a:solidFill>
              <a:srgbClr val="0000FF"/>
            </a:solidFill>
            <a:prstDash val="solid"/>
            <a:miter lim="800000"/>
            <a:headEnd len="sm" w="sm" type="none"/>
            <a:tailEnd len="sm" w="sm" type="none"/>
          </a:ln>
        </p:spPr>
      </p:pic>
      <p:sp>
        <p:nvSpPr>
          <p:cNvPr id="1136" name="Google Shape;1136;p105"/>
          <p:cNvSpPr/>
          <p:nvPr/>
        </p:nvSpPr>
        <p:spPr>
          <a:xfrm>
            <a:off x="1320800" y="1219201"/>
            <a:ext cx="8940800" cy="866775"/>
          </a:xfrm>
          <a:prstGeom prst="rect">
            <a:avLst/>
          </a:prstGeom>
        </p:spPr>
        <p:txBody>
          <a:bodyPr>
            <a:prstTxWarp prst="textPlain"/>
          </a:bodyPr>
          <a:lstStyle/>
          <a:p>
            <a:pPr lvl="0" algn="ctr"/>
            <a:r>
              <a:rPr b="1" i="0">
                <a:ln cap="flat" cmpd="sng" w="12700">
                  <a:solidFill>
                    <a:srgbClr val="663300"/>
                  </a:solidFill>
                  <a:prstDash val="solid"/>
                  <a:round/>
                  <a:headEnd len="sm" w="sm" type="none"/>
                  <a:tailEnd len="sm" w="sm" type="none"/>
                </a:ln>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atin typeface="Arial"/>
              </a:rPr>
              <a:t>Việt Nam gia nhập Liên Hợp Quốc</a:t>
            </a:r>
          </a:p>
        </p:txBody>
      </p:sp>
      <p:sp>
        <p:nvSpPr>
          <p:cNvPr id="1137" name="Google Shape;1137;p105"/>
          <p:cNvSpPr/>
          <p:nvPr/>
        </p:nvSpPr>
        <p:spPr>
          <a:xfrm>
            <a:off x="6400800" y="6019800"/>
            <a:ext cx="53848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400">
                <a:solidFill>
                  <a:schemeClr val="dk1"/>
                </a:solidFill>
                <a:latin typeface="Times New Roman"/>
                <a:ea typeface="Times New Roman"/>
                <a:cs typeface="Times New Roman"/>
                <a:sym typeface="Times New Roman"/>
              </a:rPr>
              <a:t>Kofi Anal – Tổng thư ký LHQ đến thăm Việt Nam, 2006</a:t>
            </a:r>
            <a:endParaRPr/>
          </a:p>
        </p:txBody>
      </p:sp>
      <p:sp>
        <p:nvSpPr>
          <p:cNvPr id="1138" name="Google Shape;1138;p105">
            <a:hlinkClick r:id="rId9"/>
          </p:cNvPr>
          <p:cNvSpPr/>
          <p:nvPr/>
        </p:nvSpPr>
        <p:spPr>
          <a:xfrm>
            <a:off x="10871200" y="1225304"/>
            <a:ext cx="183646" cy="368791"/>
          </a:xfrm>
          <a:custGeom>
            <a:rect b="b" l="l" r="r" t="t"/>
            <a:pathLst>
              <a:path extrusionOk="0" h="120000" w="120000">
                <a:moveTo>
                  <a:pt x="0" y="0"/>
                </a:moveTo>
                <a:lnTo>
                  <a:pt x="120000" y="0"/>
                </a:lnTo>
                <a:lnTo>
                  <a:pt x="120000" y="120000"/>
                </a:lnTo>
                <a:lnTo>
                  <a:pt x="0" y="120000"/>
                </a:lnTo>
                <a:close/>
                <a:moveTo>
                  <a:pt x="15000" y="48547"/>
                </a:moveTo>
                <a:lnTo>
                  <a:pt x="15000" y="57417"/>
                </a:lnTo>
                <a:lnTo>
                  <a:pt x="21063" y="57417"/>
                </a:lnTo>
                <a:lnTo>
                  <a:pt x="22938" y="56404"/>
                </a:lnTo>
                <a:lnTo>
                  <a:pt x="24688" y="56404"/>
                </a:lnTo>
                <a:lnTo>
                  <a:pt x="24688" y="69943"/>
                </a:lnTo>
                <a:lnTo>
                  <a:pt x="85875" y="69943"/>
                </a:lnTo>
                <a:lnTo>
                  <a:pt x="85875" y="65274"/>
                </a:lnTo>
                <a:lnTo>
                  <a:pt x="95563" y="65274"/>
                </a:lnTo>
                <a:lnTo>
                  <a:pt x="100813" y="67843"/>
                </a:lnTo>
                <a:lnTo>
                  <a:pt x="105000" y="67843"/>
                </a:lnTo>
                <a:lnTo>
                  <a:pt x="105000" y="51348"/>
                </a:lnTo>
                <a:lnTo>
                  <a:pt x="100813" y="51348"/>
                </a:lnTo>
                <a:lnTo>
                  <a:pt x="97188" y="53136"/>
                </a:lnTo>
                <a:lnTo>
                  <a:pt x="85875" y="53136"/>
                </a:lnTo>
                <a:lnTo>
                  <a:pt x="85875" y="51348"/>
                </a:lnTo>
                <a:lnTo>
                  <a:pt x="82313" y="49480"/>
                </a:lnTo>
                <a:lnTo>
                  <a:pt x="22938" y="49480"/>
                </a:lnTo>
                <a:lnTo>
                  <a:pt x="21063" y="48547"/>
                </a:lnTo>
                <a:close/>
              </a:path>
              <a:path extrusionOk="0" fill="darken" h="120000" w="120000">
                <a:moveTo>
                  <a:pt x="15000" y="48547"/>
                </a:moveTo>
                <a:lnTo>
                  <a:pt x="15000" y="57417"/>
                </a:lnTo>
                <a:lnTo>
                  <a:pt x="21063" y="57417"/>
                </a:lnTo>
                <a:lnTo>
                  <a:pt x="22938" y="56404"/>
                </a:lnTo>
                <a:lnTo>
                  <a:pt x="24688" y="56404"/>
                </a:lnTo>
                <a:lnTo>
                  <a:pt x="24688" y="69943"/>
                </a:lnTo>
                <a:lnTo>
                  <a:pt x="85875" y="69943"/>
                </a:lnTo>
                <a:lnTo>
                  <a:pt x="85875" y="65274"/>
                </a:lnTo>
                <a:lnTo>
                  <a:pt x="95563" y="65274"/>
                </a:lnTo>
                <a:lnTo>
                  <a:pt x="100813" y="67843"/>
                </a:lnTo>
                <a:lnTo>
                  <a:pt x="105000" y="67843"/>
                </a:lnTo>
                <a:lnTo>
                  <a:pt x="105000" y="51348"/>
                </a:lnTo>
                <a:lnTo>
                  <a:pt x="100813" y="51348"/>
                </a:lnTo>
                <a:lnTo>
                  <a:pt x="97188" y="53136"/>
                </a:lnTo>
                <a:lnTo>
                  <a:pt x="85875" y="53136"/>
                </a:lnTo>
                <a:lnTo>
                  <a:pt x="85875" y="51348"/>
                </a:lnTo>
                <a:lnTo>
                  <a:pt x="82313" y="49480"/>
                </a:lnTo>
                <a:lnTo>
                  <a:pt x="22938" y="49480"/>
                </a:lnTo>
                <a:lnTo>
                  <a:pt x="21063" y="48547"/>
                </a:lnTo>
                <a:close/>
              </a:path>
              <a:path extrusionOk="0" fill="none" h="120000" w="120000">
                <a:moveTo>
                  <a:pt x="15000" y="48547"/>
                </a:moveTo>
                <a:lnTo>
                  <a:pt x="21063" y="48547"/>
                </a:lnTo>
                <a:lnTo>
                  <a:pt x="22938" y="49480"/>
                </a:lnTo>
                <a:lnTo>
                  <a:pt x="82313" y="49480"/>
                </a:lnTo>
                <a:lnTo>
                  <a:pt x="85875" y="51348"/>
                </a:lnTo>
                <a:lnTo>
                  <a:pt x="85875" y="53136"/>
                </a:lnTo>
                <a:lnTo>
                  <a:pt x="97188" y="53136"/>
                </a:lnTo>
                <a:lnTo>
                  <a:pt x="100813" y="51348"/>
                </a:lnTo>
                <a:lnTo>
                  <a:pt x="105000" y="51348"/>
                </a:lnTo>
                <a:lnTo>
                  <a:pt x="105000" y="67843"/>
                </a:lnTo>
                <a:lnTo>
                  <a:pt x="100813" y="67843"/>
                </a:lnTo>
                <a:lnTo>
                  <a:pt x="95563" y="65274"/>
                </a:lnTo>
                <a:lnTo>
                  <a:pt x="85875" y="65274"/>
                </a:lnTo>
                <a:lnTo>
                  <a:pt x="85875" y="69943"/>
                </a:lnTo>
                <a:lnTo>
                  <a:pt x="24688" y="69943"/>
                </a:lnTo>
                <a:lnTo>
                  <a:pt x="24688" y="56404"/>
                </a:lnTo>
                <a:lnTo>
                  <a:pt x="22938" y="56404"/>
                </a:lnTo>
                <a:lnTo>
                  <a:pt x="21063" y="57417"/>
                </a:lnTo>
                <a:lnTo>
                  <a:pt x="15000" y="57417"/>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450" lIns="90900" spcFirstLastPara="1" rIns="90900" wrap="square" tIns="4545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28"/>
                                        </p:tgtEl>
                                        <p:attrNameLst>
                                          <p:attrName>style.visibility</p:attrName>
                                        </p:attrNameLst>
                                      </p:cBhvr>
                                      <p:to>
                                        <p:strVal val="visible"/>
                                      </p:to>
                                    </p:set>
                                    <p:anim calcmode="lin" valueType="num">
                                      <p:cBhvr additive="base">
                                        <p:cTn dur="500"/>
                                        <p:tgtEl>
                                          <p:spTgt spid="1128"/>
                                        </p:tgtEl>
                                        <p:attrNameLst>
                                          <p:attrName>ppt_w</p:attrName>
                                        </p:attrNameLst>
                                      </p:cBhvr>
                                      <p:tavLst>
                                        <p:tav fmla="" tm="0">
                                          <p:val>
                                            <p:strVal val="0"/>
                                          </p:val>
                                        </p:tav>
                                        <p:tav fmla="" tm="100000">
                                          <p:val>
                                            <p:strVal val="#ppt_w"/>
                                          </p:val>
                                        </p:tav>
                                      </p:tavLst>
                                    </p:anim>
                                    <p:anim calcmode="lin" valueType="num">
                                      <p:cBhvr additive="base">
                                        <p:cTn dur="500"/>
                                        <p:tgtEl>
                                          <p:spTgt spid="112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6"/>
                                        </p:tgtEl>
                                        <p:attrNameLst>
                                          <p:attrName>style.visibility</p:attrName>
                                        </p:attrNameLst>
                                      </p:cBhvr>
                                      <p:to>
                                        <p:strVal val="visible"/>
                                      </p:to>
                                    </p:set>
                                    <p:anim calcmode="lin" valueType="num">
                                      <p:cBhvr additive="base">
                                        <p:cTn dur="500"/>
                                        <p:tgtEl>
                                          <p:spTgt spid="11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32"/>
                                        </p:tgtEl>
                                        <p:attrNameLst>
                                          <p:attrName>style.visibility</p:attrName>
                                        </p:attrNameLst>
                                      </p:cBhvr>
                                      <p:to>
                                        <p:strVal val="visible"/>
                                      </p:to>
                                    </p:set>
                                    <p:anim calcmode="lin" valueType="num">
                                      <p:cBhvr additive="base">
                                        <p:cTn dur="500"/>
                                        <p:tgtEl>
                                          <p:spTgt spid="1132"/>
                                        </p:tgtEl>
                                        <p:attrNameLst>
                                          <p:attrName>ppt_w</p:attrName>
                                        </p:attrNameLst>
                                      </p:cBhvr>
                                      <p:tavLst>
                                        <p:tav fmla="" tm="0">
                                          <p:val>
                                            <p:strVal val="0"/>
                                          </p:val>
                                        </p:tav>
                                        <p:tav fmla="" tm="100000">
                                          <p:val>
                                            <p:strVal val="#ppt_w"/>
                                          </p:val>
                                        </p:tav>
                                      </p:tavLst>
                                    </p:anim>
                                    <p:anim calcmode="lin" valueType="num">
                                      <p:cBhvr additive="base">
                                        <p:cTn dur="500"/>
                                        <p:tgtEl>
                                          <p:spTgt spid="11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28"/>
                                        </p:tgtEl>
                                      </p:cBhvr>
                                    </p:animEffect>
                                    <p:set>
                                      <p:cBhvr>
                                        <p:cTn dur="1" fill="hold">
                                          <p:stCondLst>
                                            <p:cond delay="1000"/>
                                          </p:stCondLst>
                                        </p:cTn>
                                        <p:tgtEl>
                                          <p:spTgt spid="11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136"/>
                                        </p:tgtEl>
                                        <p:attrNameLst>
                                          <p:attrName>ppt_y</p:attrName>
                                        </p:attrNameLst>
                                      </p:cBhvr>
                                      <p:tavLst>
                                        <p:tav fmla="" tm="0">
                                          <p:val>
                                            <p:strVal val="#ppt_y"/>
                                          </p:val>
                                        </p:tav>
                                        <p:tav fmla="" tm="100000">
                                          <p:val>
                                            <p:strVal val="#ppt_y+1"/>
                                          </p:val>
                                        </p:tav>
                                      </p:tavLst>
                                    </p:anim>
                                    <p:set>
                                      <p:cBhvr>
                                        <p:cTn dur="1" fill="hold">
                                          <p:stCondLst>
                                            <p:cond delay="500"/>
                                          </p:stCondLst>
                                        </p:cTn>
                                        <p:tgtEl>
                                          <p:spTgt spid="11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32"/>
                                        </p:tgtEl>
                                      </p:cBhvr>
                                    </p:animEffect>
                                    <p:set>
                                      <p:cBhvr>
                                        <p:cTn dur="1" fill="hold">
                                          <p:stCondLst>
                                            <p:cond delay="500"/>
                                          </p:stCondLst>
                                        </p:cTn>
                                        <p:tgtEl>
                                          <p:spTgt spid="11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34"/>
                                        </p:tgtEl>
                                        <p:attrNameLst>
                                          <p:attrName>style.visibility</p:attrName>
                                        </p:attrNameLst>
                                      </p:cBhvr>
                                      <p:to>
                                        <p:strVal val="visible"/>
                                      </p:to>
                                    </p:set>
                                    <p:anim calcmode="lin" valueType="num">
                                      <p:cBhvr additive="base">
                                        <p:cTn dur="500"/>
                                        <p:tgtEl>
                                          <p:spTgt spid="11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500"/>
                                        <p:tgtEl>
                                          <p:spTgt spid="1134"/>
                                        </p:tgtEl>
                                        <p:attrNameLst>
                                          <p:attrName>ppt_x</p:attrName>
                                        </p:attrNameLst>
                                      </p:cBhvr>
                                      <p:tavLst>
                                        <p:tav fmla="" tm="0">
                                          <p:val>
                                            <p:strVal val="#ppt_x"/>
                                          </p:val>
                                        </p:tav>
                                        <p:tav fmla="" tm="100000">
                                          <p:val>
                                            <p:strVal val="#ppt_x-1"/>
                                          </p:val>
                                        </p:tav>
                                      </p:tavLst>
                                    </p:anim>
                                    <p:set>
                                      <p:cBhvr>
                                        <p:cTn dur="1" fill="hold">
                                          <p:stCondLst>
                                            <p:cond delay="500"/>
                                          </p:stCondLst>
                                        </p:cTn>
                                        <p:tgtEl>
                                          <p:spTgt spid="11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500"/>
                                        <p:tgtEl>
                                          <p:spTgt spid="11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500"/>
                                        <p:tgtEl>
                                          <p:spTgt spid="1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29"/>
                                        </p:tgtEl>
                                      </p:cBhvr>
                                    </p:animEffect>
                                    <p:set>
                                      <p:cBhvr>
                                        <p:cTn dur="1" fill="hold">
                                          <p:stCondLst>
                                            <p:cond delay="500"/>
                                          </p:stCondLst>
                                        </p:cTn>
                                        <p:tgtEl>
                                          <p:spTgt spid="11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500"/>
                                        <p:tgtEl>
                                          <p:spTgt spid="1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descr="images996603_ecb" id="1143" name="Google Shape;1143;p106"/>
          <p:cNvPicPr preferRelativeResize="0"/>
          <p:nvPr/>
        </p:nvPicPr>
        <p:blipFill rotWithShape="1">
          <a:blip r:embed="rId3">
            <a:alphaModFix/>
          </a:blip>
          <a:srcRect b="0" l="0" r="0" t="0"/>
          <a:stretch/>
        </p:blipFill>
        <p:spPr>
          <a:xfrm>
            <a:off x="0" y="1143000"/>
            <a:ext cx="6604000" cy="5562600"/>
          </a:xfrm>
          <a:prstGeom prst="rect">
            <a:avLst/>
          </a:prstGeom>
          <a:noFill/>
          <a:ln>
            <a:noFill/>
          </a:ln>
        </p:spPr>
      </p:pic>
      <p:sp>
        <p:nvSpPr>
          <p:cNvPr id="1144" name="Google Shape;1144;p106"/>
          <p:cNvSpPr txBox="1"/>
          <p:nvPr>
            <p:ph type="title"/>
          </p:nvPr>
        </p:nvSpPr>
        <p:spPr>
          <a:xfrm>
            <a:off x="2410691" y="374073"/>
            <a:ext cx="7841673" cy="53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Quan hÖ ViÖt Nam - EU</a:t>
            </a:r>
            <a:endParaRPr/>
          </a:p>
        </p:txBody>
      </p:sp>
      <p:sp>
        <p:nvSpPr>
          <p:cNvPr id="1145" name="Google Shape;1145;p106"/>
          <p:cNvSpPr/>
          <p:nvPr/>
        </p:nvSpPr>
        <p:spPr>
          <a:xfrm>
            <a:off x="609600" y="1143000"/>
            <a:ext cx="5384800" cy="5105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2"/>
              </a:buClr>
              <a:buSzPts val="2800"/>
              <a:buFont typeface="Noto Sans Symbols"/>
              <a:buChar char="◆"/>
            </a:pPr>
            <a:r>
              <a:rPr b="1" lang="en-US" sz="2800">
                <a:solidFill>
                  <a:schemeClr val="dk1"/>
                </a:solidFill>
                <a:latin typeface="Times New Roman"/>
                <a:ea typeface="Times New Roman"/>
                <a:cs typeface="Times New Roman"/>
                <a:sym typeface="Times New Roman"/>
              </a:rPr>
              <a:t>10/1990,Thiết lập quan hệ ngoại giao với cộng đồng châu Âu (EU)</a:t>
            </a:r>
            <a:endParaRPr/>
          </a:p>
        </p:txBody>
      </p:sp>
      <p:grpSp>
        <p:nvGrpSpPr>
          <p:cNvPr id="1146" name="Google Shape;1146;p106"/>
          <p:cNvGrpSpPr/>
          <p:nvPr/>
        </p:nvGrpSpPr>
        <p:grpSpPr>
          <a:xfrm>
            <a:off x="101600" y="4013199"/>
            <a:ext cx="5080000" cy="2559050"/>
            <a:chOff x="48" y="2528"/>
            <a:chExt cx="2400" cy="1612"/>
          </a:xfrm>
        </p:grpSpPr>
        <p:pic>
          <p:nvPicPr>
            <p:cNvPr id="1147" name="Google Shape;1147;p106"/>
            <p:cNvPicPr preferRelativeResize="0"/>
            <p:nvPr/>
          </p:nvPicPr>
          <p:blipFill rotWithShape="1">
            <a:blip r:embed="rId4">
              <a:alphaModFix/>
            </a:blip>
            <a:srcRect b="0" l="0" r="0" t="0"/>
            <a:stretch/>
          </p:blipFill>
          <p:spPr>
            <a:xfrm>
              <a:off x="60" y="2528"/>
              <a:ext cx="2388" cy="1612"/>
            </a:xfrm>
            <a:prstGeom prst="rect">
              <a:avLst/>
            </a:prstGeom>
            <a:noFill/>
            <a:ln cap="flat" cmpd="sng" w="38100">
              <a:solidFill>
                <a:srgbClr val="FFFF00"/>
              </a:solidFill>
              <a:prstDash val="solid"/>
              <a:miter lim="800000"/>
              <a:headEnd len="sm" w="sm" type="none"/>
              <a:tailEnd len="sm" w="sm" type="none"/>
            </a:ln>
          </p:spPr>
        </p:pic>
        <p:sp>
          <p:nvSpPr>
            <p:cNvPr id="1148" name="Google Shape;1148;p106"/>
            <p:cNvSpPr/>
            <p:nvPr/>
          </p:nvSpPr>
          <p:spPr>
            <a:xfrm>
              <a:off x="48" y="3696"/>
              <a:ext cx="1248" cy="407"/>
            </a:xfrm>
            <a:prstGeom prst="rect">
              <a:avLst/>
            </a:prstGeom>
            <a:noFill/>
            <a:ln>
              <a:noFill/>
            </a:ln>
          </p:spPr>
          <p:txBody>
            <a:bodyPr anchorCtr="0" anchor="t" bIns="45450" lIns="90900" spcFirstLastPara="1" rIns="90900" wrap="square" tIns="45450">
              <a:spAutoFit/>
            </a:bodyPr>
            <a:lstStyle/>
            <a:p>
              <a:pPr indent="0" lvl="0" marL="0" marR="0" rtl="0" algn="l">
                <a:spcBef>
                  <a:spcPts val="0"/>
                </a:spcBef>
                <a:spcAft>
                  <a:spcPts val="0"/>
                </a:spcAft>
                <a:buNone/>
              </a:pPr>
              <a:r>
                <a:rPr b="1" lang="en-US" sz="1800">
                  <a:solidFill>
                    <a:srgbClr val="FFFF00"/>
                  </a:solidFill>
                  <a:latin typeface="Times New Roman"/>
                  <a:ea typeface="Times New Roman"/>
                  <a:cs typeface="Times New Roman"/>
                  <a:sym typeface="Times New Roman"/>
                </a:rPr>
                <a:t>ẨuTụ sở của EU t¹i Strasbourg, Pháp</a:t>
              </a:r>
              <a:endParaRPr b="1" sz="1800">
                <a:solidFill>
                  <a:srgbClr val="FFFF00"/>
                </a:solidFill>
                <a:latin typeface="Times New Roman"/>
                <a:ea typeface="Times New Roman"/>
                <a:cs typeface="Times New Roman"/>
                <a:sym typeface="Times New Roman"/>
              </a:endParaRPr>
            </a:p>
          </p:txBody>
        </p:sp>
      </p:grpSp>
      <p:grpSp>
        <p:nvGrpSpPr>
          <p:cNvPr id="1149" name="Google Shape;1149;p106"/>
          <p:cNvGrpSpPr/>
          <p:nvPr/>
        </p:nvGrpSpPr>
        <p:grpSpPr>
          <a:xfrm>
            <a:off x="4267200" y="3048000"/>
            <a:ext cx="4470400" cy="2617788"/>
            <a:chOff x="2016" y="1920"/>
            <a:chExt cx="2112" cy="1649"/>
          </a:xfrm>
        </p:grpSpPr>
        <p:pic>
          <p:nvPicPr>
            <p:cNvPr id="1150" name="Google Shape;1150;p106"/>
            <p:cNvPicPr preferRelativeResize="0"/>
            <p:nvPr/>
          </p:nvPicPr>
          <p:blipFill rotWithShape="1">
            <a:blip r:embed="rId5">
              <a:alphaModFix/>
            </a:blip>
            <a:srcRect b="0" l="0" r="0" t="0"/>
            <a:stretch/>
          </p:blipFill>
          <p:spPr>
            <a:xfrm>
              <a:off x="2016" y="1920"/>
              <a:ext cx="2112" cy="1649"/>
            </a:xfrm>
            <a:prstGeom prst="rect">
              <a:avLst/>
            </a:prstGeom>
            <a:noFill/>
            <a:ln cap="flat" cmpd="sng" w="38100">
              <a:solidFill>
                <a:srgbClr val="FFFF00"/>
              </a:solidFill>
              <a:prstDash val="solid"/>
              <a:miter lim="800000"/>
              <a:headEnd len="sm" w="sm" type="none"/>
              <a:tailEnd len="sm" w="sm" type="none"/>
            </a:ln>
          </p:spPr>
        </p:pic>
        <p:sp>
          <p:nvSpPr>
            <p:cNvPr id="1151" name="Google Shape;1151;p106"/>
            <p:cNvSpPr/>
            <p:nvPr/>
          </p:nvSpPr>
          <p:spPr>
            <a:xfrm>
              <a:off x="2880" y="3100"/>
              <a:ext cx="1248" cy="404"/>
            </a:xfrm>
            <a:prstGeom prst="rect">
              <a:avLst/>
            </a:prstGeom>
            <a:noFill/>
            <a:ln>
              <a:noFill/>
            </a:ln>
          </p:spPr>
          <p:txBody>
            <a:bodyPr anchorCtr="0" anchor="t" bIns="45450" lIns="90900" spcFirstLastPara="1" rIns="90900" wrap="square" tIns="45450">
              <a:spAutoFit/>
            </a:bodyPr>
            <a:lstStyle/>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EURO, đồng tiền chung châu Âu</a:t>
              </a:r>
              <a:endParaRPr/>
            </a:p>
          </p:txBody>
        </p:sp>
      </p:grpSp>
      <p:pic>
        <p:nvPicPr>
          <p:cNvPr id="1152" name="Google Shape;1152;p106"/>
          <p:cNvPicPr preferRelativeResize="0"/>
          <p:nvPr/>
        </p:nvPicPr>
        <p:blipFill rotWithShape="1">
          <a:blip r:embed="rId6">
            <a:alphaModFix/>
          </a:blip>
          <a:srcRect b="6695" l="26357" r="20714" t="22296"/>
          <a:stretch/>
        </p:blipFill>
        <p:spPr>
          <a:xfrm>
            <a:off x="7924800" y="1219200"/>
            <a:ext cx="3962400" cy="2667000"/>
          </a:xfrm>
          <a:prstGeom prst="rect">
            <a:avLst/>
          </a:prstGeom>
          <a:noFill/>
          <a:ln cap="flat" cmpd="sng" w="38100">
            <a:solidFill>
              <a:srgbClr val="0000FF"/>
            </a:solidFill>
            <a:prstDash val="solid"/>
            <a:miter lim="800000"/>
            <a:headEnd len="sm" w="sm" type="none"/>
            <a:tailEnd len="sm" w="sm" type="none"/>
          </a:ln>
        </p:spPr>
      </p:pic>
      <p:pic>
        <p:nvPicPr>
          <p:cNvPr descr="16" id="1153" name="Google Shape;1153;p106"/>
          <p:cNvPicPr preferRelativeResize="0"/>
          <p:nvPr/>
        </p:nvPicPr>
        <p:blipFill rotWithShape="1">
          <a:blip r:embed="rId7">
            <a:alphaModFix/>
          </a:blip>
          <a:srcRect b="4532" l="3795" r="2082" t="0"/>
          <a:stretch/>
        </p:blipFill>
        <p:spPr>
          <a:xfrm>
            <a:off x="7823200" y="1219200"/>
            <a:ext cx="4064000" cy="2901950"/>
          </a:xfrm>
          <a:prstGeom prst="rect">
            <a:avLst/>
          </a:prstGeom>
          <a:noFill/>
          <a:ln cap="flat" cmpd="sng" w="38100">
            <a:solidFill>
              <a:srgbClr val="0000FF"/>
            </a:solidFill>
            <a:prstDash val="solid"/>
            <a:miter lim="800000"/>
            <a:headEnd len="sm" w="sm" type="none"/>
            <a:tailEnd len="sm" w="sm" type="none"/>
          </a:ln>
        </p:spPr>
      </p:pic>
      <p:sp>
        <p:nvSpPr>
          <p:cNvPr id="1154" name="Google Shape;1154;p106"/>
          <p:cNvSpPr/>
          <p:nvPr/>
        </p:nvSpPr>
        <p:spPr>
          <a:xfrm>
            <a:off x="8128000" y="4191001"/>
            <a:ext cx="4470400" cy="701675"/>
          </a:xfrm>
          <a:prstGeom prst="rect">
            <a:avLst/>
          </a:prstGeom>
          <a:noFill/>
          <a:ln>
            <a:noFill/>
          </a:ln>
        </p:spPr>
        <p:txBody>
          <a:bodyPr anchorCtr="0" anchor="t" bIns="45450" lIns="90900" spcFirstLastPara="1" rIns="90900" wrap="square" tIns="45450">
            <a:spAutoFit/>
          </a:bodyPr>
          <a:lstStyle/>
          <a:p>
            <a:pPr indent="0" lvl="0" marL="0" marR="0" rtl="0" algn="ctr">
              <a:spcBef>
                <a:spcPts val="0"/>
              </a:spcBef>
              <a:spcAft>
                <a:spcPts val="0"/>
              </a:spcAft>
              <a:buClr>
                <a:schemeClr val="dk2"/>
              </a:buClr>
              <a:buSzPts val="2000"/>
              <a:buFont typeface="Noto Sans Symbols"/>
              <a:buNone/>
            </a:pPr>
            <a:r>
              <a:rPr b="1" lang="en-US" sz="2000">
                <a:solidFill>
                  <a:srgbClr val="FF0000"/>
                </a:solidFill>
                <a:latin typeface="Times New Roman"/>
                <a:ea typeface="Times New Roman"/>
                <a:cs typeface="Times New Roman"/>
                <a:sym typeface="Times New Roman"/>
              </a:rPr>
              <a:t>7/1995, Việt Nam - EU ký hiệp định khung</a:t>
            </a:r>
            <a:endParaRPr b="1" sz="2000">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54"/>
                                        </p:tgtEl>
                                        <p:attrNameLst>
                                          <p:attrName>style.visibility</p:attrName>
                                        </p:attrNameLst>
                                      </p:cBhvr>
                                      <p:to>
                                        <p:strVal val="visible"/>
                                      </p:to>
                                    </p:set>
                                    <p:anim calcmode="lin" valueType="num">
                                      <p:cBhvr additive="base">
                                        <p:cTn dur="500"/>
                                        <p:tgtEl>
                                          <p:spTgt spid="1154"/>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153"/>
                                        </p:tgtEl>
                                        <p:attrNameLst>
                                          <p:attrName>style.visibility</p:attrName>
                                        </p:attrNameLst>
                                      </p:cBhvr>
                                      <p:to>
                                        <p:strVal val="visible"/>
                                      </p:to>
                                    </p:set>
                                    <p:anim calcmode="lin" valueType="num">
                                      <p:cBhvr additive="base">
                                        <p:cTn dur="500"/>
                                        <p:tgtEl>
                                          <p:spTgt spid="115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500"/>
                                        <p:tgtEl>
                                          <p:spTgt spid="114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500"/>
                                        <p:tgtEl>
                                          <p:spTgt spid="11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07"/>
          <p:cNvSpPr txBox="1"/>
          <p:nvPr>
            <p:ph type="title"/>
          </p:nvPr>
        </p:nvSpPr>
        <p:spPr>
          <a:xfrm>
            <a:off x="2184401" y="339437"/>
            <a:ext cx="11277600" cy="533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sz="2800">
                <a:latin typeface="Times New Roman"/>
                <a:ea typeface="Times New Roman"/>
                <a:cs typeface="Times New Roman"/>
                <a:sym typeface="Times New Roman"/>
              </a:rPr>
              <a:t>V</a:t>
            </a:r>
            <a:r>
              <a:rPr lang="en-US">
                <a:latin typeface="Times New Roman"/>
                <a:ea typeface="Times New Roman"/>
                <a:cs typeface="Times New Roman"/>
                <a:sym typeface="Times New Roman"/>
              </a:rPr>
              <a:t>ới các tổ chức tài chính - tiền tệ quốc tế</a:t>
            </a:r>
            <a:endParaRPr sz="2800">
              <a:latin typeface="Times New Roman"/>
              <a:ea typeface="Times New Roman"/>
              <a:cs typeface="Times New Roman"/>
              <a:sym typeface="Times New Roman"/>
            </a:endParaRPr>
          </a:p>
        </p:txBody>
      </p:sp>
      <p:sp>
        <p:nvSpPr>
          <p:cNvPr id="1160" name="Google Shape;1160;p107"/>
          <p:cNvSpPr txBox="1"/>
          <p:nvPr>
            <p:ph idx="1" type="body"/>
          </p:nvPr>
        </p:nvSpPr>
        <p:spPr>
          <a:xfrm>
            <a:off x="508000" y="990600"/>
            <a:ext cx="10566400" cy="5105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0" lang="en-US">
                <a:latin typeface="Times New Roman"/>
                <a:ea typeface="Times New Roman"/>
                <a:cs typeface="Times New Roman"/>
                <a:sym typeface="Times New Roman"/>
              </a:rPr>
              <a:t>Bình thường hoá quan hệ các tổ chức tài chính - tiền tệ quốc tế</a:t>
            </a:r>
            <a:endParaRPr/>
          </a:p>
        </p:txBody>
      </p:sp>
      <p:grpSp>
        <p:nvGrpSpPr>
          <p:cNvPr id="1161" name="Google Shape;1161;p107"/>
          <p:cNvGrpSpPr/>
          <p:nvPr/>
        </p:nvGrpSpPr>
        <p:grpSpPr>
          <a:xfrm>
            <a:off x="1" y="1905001"/>
            <a:ext cx="12069233" cy="4305300"/>
            <a:chOff x="0" y="1200"/>
            <a:chExt cx="5702" cy="2712"/>
          </a:xfrm>
        </p:grpSpPr>
        <p:pic>
          <p:nvPicPr>
            <p:cNvPr descr="IMF" id="1162" name="Google Shape;1162;p107"/>
            <p:cNvPicPr preferRelativeResize="0"/>
            <p:nvPr/>
          </p:nvPicPr>
          <p:blipFill rotWithShape="1">
            <a:blip r:embed="rId3">
              <a:alphaModFix/>
            </a:blip>
            <a:srcRect b="0" l="0" r="0" t="0"/>
            <a:stretch/>
          </p:blipFill>
          <p:spPr>
            <a:xfrm>
              <a:off x="0" y="1200"/>
              <a:ext cx="1296" cy="1221"/>
            </a:xfrm>
            <a:prstGeom prst="rect">
              <a:avLst/>
            </a:prstGeom>
            <a:noFill/>
            <a:ln>
              <a:noFill/>
            </a:ln>
          </p:spPr>
        </p:pic>
        <p:grpSp>
          <p:nvGrpSpPr>
            <p:cNvPr id="1163" name="Google Shape;1163;p107"/>
            <p:cNvGrpSpPr/>
            <p:nvPr/>
          </p:nvGrpSpPr>
          <p:grpSpPr>
            <a:xfrm>
              <a:off x="1104" y="1231"/>
              <a:ext cx="4598" cy="2681"/>
              <a:chOff x="1104" y="1231"/>
              <a:chExt cx="4598" cy="2681"/>
            </a:xfrm>
          </p:grpSpPr>
          <p:grpSp>
            <p:nvGrpSpPr>
              <p:cNvPr id="1164" name="Google Shape;1164;p107"/>
              <p:cNvGrpSpPr/>
              <p:nvPr/>
            </p:nvGrpSpPr>
            <p:grpSpPr>
              <a:xfrm>
                <a:off x="1104" y="1231"/>
                <a:ext cx="3632" cy="2681"/>
                <a:chOff x="1104" y="1231"/>
                <a:chExt cx="3632" cy="2681"/>
              </a:xfrm>
            </p:grpSpPr>
            <p:cxnSp>
              <p:nvCxnSpPr>
                <p:cNvPr id="1165" name="Google Shape;1165;p107"/>
                <p:cNvCxnSpPr/>
                <p:nvPr/>
              </p:nvCxnSpPr>
              <p:spPr>
                <a:xfrm rot="10800000">
                  <a:off x="2160" y="2043"/>
                  <a:ext cx="768" cy="549"/>
                </a:xfrm>
                <a:prstGeom prst="straightConnector1">
                  <a:avLst/>
                </a:prstGeom>
                <a:noFill/>
                <a:ln cap="flat" cmpd="sng" w="38100">
                  <a:solidFill>
                    <a:schemeClr val="dk1"/>
                  </a:solidFill>
                  <a:prstDash val="solid"/>
                  <a:round/>
                  <a:headEnd len="med" w="med" type="none"/>
                  <a:tailEnd len="med" w="med" type="triangle"/>
                </a:ln>
              </p:spPr>
            </p:cxnSp>
            <p:cxnSp>
              <p:nvCxnSpPr>
                <p:cNvPr id="1166" name="Google Shape;1166;p107"/>
                <p:cNvCxnSpPr/>
                <p:nvPr/>
              </p:nvCxnSpPr>
              <p:spPr>
                <a:xfrm rot="-180157">
                  <a:off x="3120" y="2688"/>
                  <a:ext cx="672" cy="480"/>
                </a:xfrm>
                <a:prstGeom prst="straightConnector1">
                  <a:avLst/>
                </a:prstGeom>
                <a:noFill/>
                <a:ln cap="flat" cmpd="sng" w="38100">
                  <a:solidFill>
                    <a:schemeClr val="dk1"/>
                  </a:solidFill>
                  <a:prstDash val="solid"/>
                  <a:round/>
                  <a:headEnd len="med" w="med" type="none"/>
                  <a:tailEnd len="med" w="med" type="triangle"/>
                </a:ln>
              </p:spPr>
            </p:cxnSp>
            <p:cxnSp>
              <p:nvCxnSpPr>
                <p:cNvPr id="1167" name="Google Shape;1167;p107"/>
                <p:cNvCxnSpPr/>
                <p:nvPr/>
              </p:nvCxnSpPr>
              <p:spPr>
                <a:xfrm rot="6115065">
                  <a:off x="2160" y="2640"/>
                  <a:ext cx="672" cy="480"/>
                </a:xfrm>
                <a:prstGeom prst="straightConnector1">
                  <a:avLst/>
                </a:prstGeom>
                <a:noFill/>
                <a:ln cap="flat" cmpd="sng" w="38100">
                  <a:solidFill>
                    <a:schemeClr val="dk1"/>
                  </a:solidFill>
                  <a:prstDash val="solid"/>
                  <a:round/>
                  <a:headEnd len="med" w="med" type="none"/>
                  <a:tailEnd len="med" w="med" type="triangle"/>
                </a:ln>
              </p:spPr>
            </p:cxnSp>
            <p:cxnSp>
              <p:nvCxnSpPr>
                <p:cNvPr id="1168" name="Google Shape;1168;p107"/>
                <p:cNvCxnSpPr/>
                <p:nvPr/>
              </p:nvCxnSpPr>
              <p:spPr>
                <a:xfrm rot="-4452084">
                  <a:off x="3020" y="2044"/>
                  <a:ext cx="827" cy="591"/>
                </a:xfrm>
                <a:prstGeom prst="straightConnector1">
                  <a:avLst/>
                </a:prstGeom>
                <a:noFill/>
                <a:ln cap="flat" cmpd="sng" w="38100">
                  <a:solidFill>
                    <a:schemeClr val="dk1"/>
                  </a:solidFill>
                  <a:prstDash val="solid"/>
                  <a:round/>
                  <a:headEnd len="med" w="med" type="none"/>
                  <a:tailEnd len="med" w="med" type="triangle"/>
                </a:ln>
              </p:spPr>
            </p:cxnSp>
            <p:grpSp>
              <p:nvGrpSpPr>
                <p:cNvPr id="1169" name="Google Shape;1169;p107"/>
                <p:cNvGrpSpPr/>
                <p:nvPr/>
              </p:nvGrpSpPr>
              <p:grpSpPr>
                <a:xfrm>
                  <a:off x="3696" y="1241"/>
                  <a:ext cx="1038" cy="855"/>
                  <a:chOff x="4223" y="1457"/>
                  <a:chExt cx="1038" cy="855"/>
                </a:xfrm>
              </p:grpSpPr>
              <p:sp>
                <p:nvSpPr>
                  <p:cNvPr id="1170" name="Google Shape;1170;p107"/>
                  <p:cNvSpPr/>
                  <p:nvPr/>
                </p:nvSpPr>
                <p:spPr>
                  <a:xfrm>
                    <a:off x="4223" y="1720"/>
                    <a:ext cx="123" cy="327"/>
                  </a:xfrm>
                  <a:prstGeom prst="ellipse">
                    <a:avLst/>
                  </a:prstGeom>
                  <a:gradFill>
                    <a:gsLst>
                      <a:gs pos="0">
                        <a:srgbClr val="FFFFFF"/>
                      </a:gs>
                      <a:gs pos="50000">
                        <a:srgbClr val="83A6A7"/>
                      </a:gs>
                      <a:gs pos="100000">
                        <a:srgbClr val="FFFFFF"/>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107"/>
                  <p:cNvSpPr/>
                  <p:nvPr/>
                </p:nvSpPr>
                <p:spPr>
                  <a:xfrm>
                    <a:off x="4223" y="1720"/>
                    <a:ext cx="123" cy="327"/>
                  </a:xfrm>
                  <a:prstGeom prst="ellipse">
                    <a:avLst/>
                  </a:prstGeom>
                  <a:gradFill>
                    <a:gsLst>
                      <a:gs pos="0">
                        <a:srgbClr val="83A6A7">
                          <a:alpha val="31764"/>
                        </a:srgbClr>
                      </a:gs>
                      <a:gs pos="100000">
                        <a:srgbClr val="000000">
                          <a:alpha val="89803"/>
                        </a:srgbClr>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107"/>
                  <p:cNvSpPr/>
                  <p:nvPr/>
                </p:nvSpPr>
                <p:spPr>
                  <a:xfrm>
                    <a:off x="4296" y="1719"/>
                    <a:ext cx="965" cy="327"/>
                  </a:xfrm>
                  <a:prstGeom prst="ellipse">
                    <a:avLst/>
                  </a:prstGeom>
                  <a:gradFill>
                    <a:gsLst>
                      <a:gs pos="0">
                        <a:srgbClr val="637D7E"/>
                      </a:gs>
                      <a:gs pos="50000">
                        <a:srgbClr val="83A6A7"/>
                      </a:gs>
                      <a:gs pos="100000">
                        <a:srgbClr val="637D7E"/>
                      </a:gs>
                    </a:gsLst>
                    <a:lin ang="189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107"/>
                  <p:cNvSpPr/>
                  <p:nvPr/>
                </p:nvSpPr>
                <p:spPr>
                  <a:xfrm>
                    <a:off x="4296" y="1709"/>
                    <a:ext cx="965" cy="354"/>
                  </a:xfrm>
                  <a:prstGeom prst="ellipse">
                    <a:avLst/>
                  </a:prstGeom>
                  <a:gradFill>
                    <a:gsLst>
                      <a:gs pos="0">
                        <a:srgbClr val="6A8787"/>
                      </a:gs>
                      <a:gs pos="100000">
                        <a:srgbClr val="83A6A7">
                          <a:alpha val="0"/>
                        </a:srgbClr>
                      </a:gs>
                    </a:gsLst>
                    <a:lin ang="2700000" scaled="0"/>
                  </a:gra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1174" name="Google Shape;1174;p107"/>
                  <p:cNvSpPr/>
                  <p:nvPr/>
                </p:nvSpPr>
                <p:spPr>
                  <a:xfrm>
                    <a:off x="4344" y="1720"/>
                    <a:ext cx="869" cy="327"/>
                  </a:xfrm>
                  <a:prstGeom prst="ellipse">
                    <a:avLst/>
                  </a:prstGeom>
                  <a:solidFill>
                    <a:srgbClr val="000000"/>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75" name="Google Shape;1175;p107"/>
                  <p:cNvGrpSpPr/>
                  <p:nvPr/>
                </p:nvGrpSpPr>
                <p:grpSpPr>
                  <a:xfrm>
                    <a:off x="4358" y="1457"/>
                    <a:ext cx="841" cy="855"/>
                    <a:chOff x="4166" y="1706"/>
                    <a:chExt cx="1252" cy="1252"/>
                  </a:xfrm>
                </p:grpSpPr>
                <p:sp>
                  <p:nvSpPr>
                    <p:cNvPr id="1176" name="Google Shape;1176;p107"/>
                    <p:cNvSpPr/>
                    <p:nvPr/>
                  </p:nvSpPr>
                  <p:spPr>
                    <a:xfrm>
                      <a:off x="4166" y="1706"/>
                      <a:ext cx="1252" cy="1252"/>
                    </a:xfrm>
                    <a:prstGeom prst="ellipse">
                      <a:avLst/>
                    </a:prstGeom>
                    <a:gradFill>
                      <a:gsLst>
                        <a:gs pos="0">
                          <a:srgbClr val="969E9F"/>
                        </a:gs>
                        <a:gs pos="100000">
                          <a:srgbClr val="D6E1E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7"/>
                    <p:cNvSpPr txBox="1"/>
                    <p:nvPr/>
                  </p:nvSpPr>
                  <p:spPr>
                    <a:xfrm rot="5400000">
                      <a:off x="4333" y="1883"/>
                      <a:ext cx="885" cy="88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8" name="Google Shape;1178;p107"/>
                    <p:cNvSpPr/>
                    <p:nvPr/>
                  </p:nvSpPr>
                  <p:spPr>
                    <a:xfrm>
                      <a:off x="4182" y="1713"/>
                      <a:ext cx="1222" cy="1221"/>
                    </a:xfrm>
                    <a:prstGeom prst="ellipse">
                      <a:avLst/>
                    </a:prstGeom>
                    <a:gradFill>
                      <a:gsLst>
                        <a:gs pos="0">
                          <a:srgbClr val="D6E1E2">
                            <a:alpha val="0"/>
                          </a:srgbClr>
                        </a:gs>
                        <a:gs pos="100000">
                          <a:srgbClr val="F2F5F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7"/>
                    <p:cNvSpPr txBox="1"/>
                    <p:nvPr/>
                  </p:nvSpPr>
                  <p:spPr>
                    <a:xfrm rot="5400000">
                      <a:off x="4354" y="1878"/>
                      <a:ext cx="863" cy="8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107"/>
                    <p:cNvSpPr/>
                    <p:nvPr/>
                  </p:nvSpPr>
                  <p:spPr>
                    <a:xfrm>
                      <a:off x="4195" y="1725"/>
                      <a:ext cx="1162" cy="1141"/>
                    </a:xfrm>
                    <a:prstGeom prst="ellipse">
                      <a:avLst/>
                    </a:prstGeom>
                    <a:gradFill>
                      <a:gsLst>
                        <a:gs pos="0">
                          <a:srgbClr val="C0CACB"/>
                        </a:gs>
                        <a:gs pos="100000">
                          <a:srgbClr val="D6E1E2">
                            <a:alpha val="4784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7"/>
                    <p:cNvSpPr txBox="1"/>
                    <p:nvPr/>
                  </p:nvSpPr>
                  <p:spPr>
                    <a:xfrm rot="5400000">
                      <a:off x="4353" y="1885"/>
                      <a:ext cx="807" cy="82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p107"/>
                    <p:cNvSpPr/>
                    <p:nvPr/>
                  </p:nvSpPr>
                  <p:spPr>
                    <a:xfrm>
                      <a:off x="4263" y="1757"/>
                      <a:ext cx="1033" cy="926"/>
                    </a:xfrm>
                    <a:prstGeom prst="ellipse">
                      <a:avLst/>
                    </a:prstGeom>
                    <a:gradFill>
                      <a:gsLst>
                        <a:gs pos="0">
                          <a:srgbClr val="FFFFFF"/>
                        </a:gs>
                        <a:gs pos="100000">
                          <a:srgbClr val="D6E1E2">
                            <a:alpha val="3764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Times New Roman"/>
                        <a:ea typeface="Times New Roman"/>
                        <a:cs typeface="Times New Roman"/>
                        <a:sym typeface="Times New Roman"/>
                      </a:endParaRPr>
                    </a:p>
                  </p:txBody>
                </p:sp>
              </p:grpSp>
              <p:sp>
                <p:nvSpPr>
                  <p:cNvPr id="1183" name="Google Shape;1183;p107"/>
                  <p:cNvSpPr txBox="1"/>
                  <p:nvPr/>
                </p:nvSpPr>
                <p:spPr>
                  <a:xfrm>
                    <a:off x="4368" y="1560"/>
                    <a:ext cx="816" cy="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16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AFTA</a:t>
                    </a:r>
                    <a:endParaRPr/>
                  </a:p>
                </p:txBody>
              </p:sp>
            </p:grpSp>
            <p:grpSp>
              <p:nvGrpSpPr>
                <p:cNvPr id="1184" name="Google Shape;1184;p107"/>
                <p:cNvGrpSpPr/>
                <p:nvPr/>
              </p:nvGrpSpPr>
              <p:grpSpPr>
                <a:xfrm>
                  <a:off x="3648" y="3041"/>
                  <a:ext cx="1088" cy="867"/>
                  <a:chOff x="3256" y="2924"/>
                  <a:chExt cx="1088" cy="867"/>
                </a:xfrm>
              </p:grpSpPr>
              <p:sp>
                <p:nvSpPr>
                  <p:cNvPr id="1185" name="Google Shape;1185;p107"/>
                  <p:cNvSpPr/>
                  <p:nvPr/>
                </p:nvSpPr>
                <p:spPr>
                  <a:xfrm>
                    <a:off x="3256" y="3214"/>
                    <a:ext cx="123" cy="327"/>
                  </a:xfrm>
                  <a:prstGeom prst="ellipse">
                    <a:avLst/>
                  </a:prstGeom>
                  <a:gradFill>
                    <a:gsLst>
                      <a:gs pos="0">
                        <a:srgbClr val="FFFFFF"/>
                      </a:gs>
                      <a:gs pos="50000">
                        <a:srgbClr val="FF6699"/>
                      </a:gs>
                      <a:gs pos="100000">
                        <a:srgbClr val="FFFFFF"/>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107"/>
                  <p:cNvSpPr/>
                  <p:nvPr/>
                </p:nvSpPr>
                <p:spPr>
                  <a:xfrm>
                    <a:off x="3256" y="3214"/>
                    <a:ext cx="123" cy="327"/>
                  </a:xfrm>
                  <a:prstGeom prst="ellipse">
                    <a:avLst/>
                  </a:prstGeom>
                  <a:gradFill>
                    <a:gsLst>
                      <a:gs pos="0">
                        <a:srgbClr val="FF6699">
                          <a:alpha val="31764"/>
                        </a:srgbClr>
                      </a:gs>
                      <a:gs pos="100000">
                        <a:srgbClr val="000000">
                          <a:alpha val="89803"/>
                        </a:srgbClr>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107"/>
                  <p:cNvSpPr/>
                  <p:nvPr/>
                </p:nvSpPr>
                <p:spPr>
                  <a:xfrm>
                    <a:off x="3330" y="3214"/>
                    <a:ext cx="986" cy="327"/>
                  </a:xfrm>
                  <a:prstGeom prst="ellipse">
                    <a:avLst/>
                  </a:prstGeom>
                  <a:gradFill>
                    <a:gsLst>
                      <a:gs pos="0">
                        <a:srgbClr val="C04D73"/>
                      </a:gs>
                      <a:gs pos="50000">
                        <a:srgbClr val="FF6699"/>
                      </a:gs>
                      <a:gs pos="100000">
                        <a:srgbClr val="C04D73"/>
                      </a:gs>
                    </a:gsLst>
                    <a:lin ang="189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8" name="Google Shape;1188;p107"/>
                  <p:cNvSpPr/>
                  <p:nvPr/>
                </p:nvSpPr>
                <p:spPr>
                  <a:xfrm>
                    <a:off x="3316" y="3198"/>
                    <a:ext cx="986" cy="327"/>
                  </a:xfrm>
                  <a:prstGeom prst="ellipse">
                    <a:avLst/>
                  </a:prstGeom>
                  <a:gradFill>
                    <a:gsLst>
                      <a:gs pos="0">
                        <a:srgbClr val="CF527C"/>
                      </a:gs>
                      <a:gs pos="100000">
                        <a:srgbClr val="FF6699">
                          <a:alpha val="0"/>
                        </a:srgbClr>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107"/>
                  <p:cNvSpPr/>
                  <p:nvPr/>
                </p:nvSpPr>
                <p:spPr>
                  <a:xfrm>
                    <a:off x="3383" y="3214"/>
                    <a:ext cx="887" cy="327"/>
                  </a:xfrm>
                  <a:prstGeom prst="ellipse">
                    <a:avLst/>
                  </a:prstGeom>
                  <a:solidFill>
                    <a:srgbClr val="333333"/>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107"/>
                  <p:cNvSpPr/>
                  <p:nvPr/>
                </p:nvSpPr>
                <p:spPr>
                  <a:xfrm>
                    <a:off x="3376" y="2924"/>
                    <a:ext cx="858" cy="859"/>
                  </a:xfrm>
                  <a:prstGeom prst="ellipse">
                    <a:avLst/>
                  </a:prstGeom>
                  <a:gradFill>
                    <a:gsLst>
                      <a:gs pos="0">
                        <a:srgbClr val="878787"/>
                      </a:gs>
                      <a:gs pos="100000">
                        <a:srgbClr val="C0C0C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7"/>
                  <p:cNvSpPr txBox="1"/>
                  <p:nvPr/>
                </p:nvSpPr>
                <p:spPr>
                  <a:xfrm rot="5400000">
                    <a:off x="3500" y="3026"/>
                    <a:ext cx="607" cy="60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107"/>
                  <p:cNvSpPr/>
                  <p:nvPr/>
                </p:nvSpPr>
                <p:spPr>
                  <a:xfrm>
                    <a:off x="3408" y="2954"/>
                    <a:ext cx="839" cy="837"/>
                  </a:xfrm>
                  <a:prstGeom prst="ellipse">
                    <a:avLst/>
                  </a:prstGeom>
                  <a:gradFill>
                    <a:gsLst>
                      <a:gs pos="0">
                        <a:srgbClr val="C0C0C0">
                          <a:alpha val="0"/>
                        </a:srgbClr>
                      </a:gs>
                      <a:gs pos="100000">
                        <a:srgbClr val="EBEBE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7"/>
                  <p:cNvSpPr txBox="1"/>
                  <p:nvPr/>
                </p:nvSpPr>
                <p:spPr>
                  <a:xfrm rot="5400000">
                    <a:off x="3524" y="3072"/>
                    <a:ext cx="592" cy="59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4" name="Google Shape;1194;p107"/>
                  <p:cNvSpPr/>
                  <p:nvPr/>
                </p:nvSpPr>
                <p:spPr>
                  <a:xfrm>
                    <a:off x="3418" y="2962"/>
                    <a:ext cx="798" cy="783"/>
                  </a:xfrm>
                  <a:prstGeom prst="ellipse">
                    <a:avLst/>
                  </a:prstGeom>
                  <a:gradFill>
                    <a:gsLst>
                      <a:gs pos="0">
                        <a:srgbClr val="ACACAC"/>
                      </a:gs>
                      <a:gs pos="100000">
                        <a:srgbClr val="C0C0C0">
                          <a:alpha val="4784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7"/>
                  <p:cNvSpPr txBox="1"/>
                  <p:nvPr/>
                </p:nvSpPr>
                <p:spPr>
                  <a:xfrm rot="5400000">
                    <a:off x="3522" y="3059"/>
                    <a:ext cx="554" cy="5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107"/>
                  <p:cNvSpPr/>
                  <p:nvPr/>
                </p:nvSpPr>
                <p:spPr>
                  <a:xfrm>
                    <a:off x="3464" y="2985"/>
                    <a:ext cx="709" cy="635"/>
                  </a:xfrm>
                  <a:prstGeom prst="ellipse">
                    <a:avLst/>
                  </a:prstGeom>
                  <a:gradFill>
                    <a:gsLst>
                      <a:gs pos="0">
                        <a:srgbClr val="FFFFFF"/>
                      </a:gs>
                      <a:gs pos="100000">
                        <a:srgbClr val="C0C0C0">
                          <a:alpha val="3764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Times New Roman"/>
                      <a:ea typeface="Times New Roman"/>
                      <a:cs typeface="Times New Roman"/>
                      <a:sym typeface="Times New Roman"/>
                    </a:endParaRPr>
                  </a:p>
                </p:txBody>
              </p:sp>
              <p:sp>
                <p:nvSpPr>
                  <p:cNvPr id="1197" name="Google Shape;1197;p107"/>
                  <p:cNvSpPr txBox="1"/>
                  <p:nvPr/>
                </p:nvSpPr>
                <p:spPr>
                  <a:xfrm>
                    <a:off x="3288" y="3120"/>
                    <a:ext cx="1056" cy="4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7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3800">
                        <a:solidFill>
                          <a:schemeClr val="dk1"/>
                        </a:solidFill>
                        <a:latin typeface="Times New Roman"/>
                        <a:ea typeface="Times New Roman"/>
                        <a:cs typeface="Times New Roman"/>
                        <a:sym typeface="Times New Roman"/>
                      </a:rPr>
                      <a:t>WB</a:t>
                    </a:r>
                    <a:endParaRPr/>
                  </a:p>
                </p:txBody>
              </p:sp>
            </p:grpSp>
            <p:grpSp>
              <p:nvGrpSpPr>
                <p:cNvPr id="1198" name="Google Shape;1198;p107"/>
                <p:cNvGrpSpPr/>
                <p:nvPr/>
              </p:nvGrpSpPr>
              <p:grpSpPr>
                <a:xfrm>
                  <a:off x="1104" y="1231"/>
                  <a:ext cx="1060" cy="918"/>
                  <a:chOff x="480" y="1392"/>
                  <a:chExt cx="947" cy="833"/>
                </a:xfrm>
              </p:grpSpPr>
              <p:sp>
                <p:nvSpPr>
                  <p:cNvPr id="1199" name="Google Shape;1199;p107"/>
                  <p:cNvSpPr/>
                  <p:nvPr/>
                </p:nvSpPr>
                <p:spPr>
                  <a:xfrm>
                    <a:off x="480" y="1686"/>
                    <a:ext cx="110" cy="297"/>
                  </a:xfrm>
                  <a:prstGeom prst="ellipse">
                    <a:avLst/>
                  </a:prstGeom>
                  <a:gradFill>
                    <a:gsLst>
                      <a:gs pos="0">
                        <a:srgbClr val="FFFFFF"/>
                      </a:gs>
                      <a:gs pos="50000">
                        <a:srgbClr val="00CC66"/>
                      </a:gs>
                      <a:gs pos="100000">
                        <a:srgbClr val="FFFFFF"/>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107"/>
                  <p:cNvSpPr/>
                  <p:nvPr/>
                </p:nvSpPr>
                <p:spPr>
                  <a:xfrm>
                    <a:off x="932" y="1686"/>
                    <a:ext cx="110" cy="297"/>
                  </a:xfrm>
                  <a:prstGeom prst="ellipse">
                    <a:avLst/>
                  </a:prstGeom>
                  <a:gradFill>
                    <a:gsLst>
                      <a:gs pos="0">
                        <a:srgbClr val="00CC66">
                          <a:alpha val="31764"/>
                        </a:srgbClr>
                      </a:gs>
                      <a:gs pos="100000">
                        <a:srgbClr val="000000">
                          <a:alpha val="89803"/>
                        </a:srgbClr>
                      </a:gs>
                    </a:gsLst>
                    <a:lin ang="2700000" scaled="0"/>
                  </a:gra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201" name="Google Shape;1201;p107"/>
                  <p:cNvSpPr/>
                  <p:nvPr/>
                </p:nvSpPr>
                <p:spPr>
                  <a:xfrm>
                    <a:off x="546" y="1686"/>
                    <a:ext cx="881" cy="297"/>
                  </a:xfrm>
                  <a:prstGeom prst="ellipse">
                    <a:avLst/>
                  </a:prstGeom>
                  <a:gradFill>
                    <a:gsLst>
                      <a:gs pos="0">
                        <a:srgbClr val="009A4D"/>
                      </a:gs>
                      <a:gs pos="50000">
                        <a:srgbClr val="00CC66"/>
                      </a:gs>
                      <a:gs pos="100000">
                        <a:srgbClr val="009A4D"/>
                      </a:gs>
                    </a:gsLst>
                    <a:lin ang="189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107"/>
                  <p:cNvSpPr/>
                  <p:nvPr/>
                </p:nvSpPr>
                <p:spPr>
                  <a:xfrm>
                    <a:off x="547" y="1686"/>
                    <a:ext cx="880" cy="297"/>
                  </a:xfrm>
                  <a:prstGeom prst="ellipse">
                    <a:avLst/>
                  </a:prstGeom>
                  <a:gradFill>
                    <a:gsLst>
                      <a:gs pos="0">
                        <a:srgbClr val="00A552"/>
                      </a:gs>
                      <a:gs pos="100000">
                        <a:srgbClr val="00CC66">
                          <a:alpha val="0"/>
                        </a:srgbClr>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3" name="Google Shape;1203;p107"/>
                  <p:cNvSpPr/>
                  <p:nvPr/>
                </p:nvSpPr>
                <p:spPr>
                  <a:xfrm>
                    <a:off x="594" y="1686"/>
                    <a:ext cx="792" cy="297"/>
                  </a:xfrm>
                  <a:prstGeom prst="ellipse">
                    <a:avLst/>
                  </a:prstGeom>
                  <a:solidFill>
                    <a:srgbClr val="333333"/>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107"/>
                  <p:cNvSpPr/>
                  <p:nvPr/>
                </p:nvSpPr>
                <p:spPr>
                  <a:xfrm>
                    <a:off x="607" y="1445"/>
                    <a:ext cx="767" cy="780"/>
                  </a:xfrm>
                  <a:prstGeom prst="ellipse">
                    <a:avLst/>
                  </a:prstGeom>
                  <a:gradFill>
                    <a:gsLst>
                      <a:gs pos="0">
                        <a:srgbClr val="878787"/>
                      </a:gs>
                      <a:gs pos="100000">
                        <a:srgbClr val="C0C0C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7"/>
                  <p:cNvSpPr txBox="1"/>
                  <p:nvPr/>
                </p:nvSpPr>
                <p:spPr>
                  <a:xfrm rot="5400000">
                    <a:off x="708" y="1544"/>
                    <a:ext cx="552" cy="54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107"/>
                  <p:cNvSpPr/>
                  <p:nvPr/>
                </p:nvSpPr>
                <p:spPr>
                  <a:xfrm>
                    <a:off x="616" y="1450"/>
                    <a:ext cx="749" cy="759"/>
                  </a:xfrm>
                  <a:prstGeom prst="ellipse">
                    <a:avLst/>
                  </a:prstGeom>
                  <a:gradFill>
                    <a:gsLst>
                      <a:gs pos="0">
                        <a:srgbClr val="C0C0C0">
                          <a:alpha val="0"/>
                        </a:srgbClr>
                      </a:gs>
                      <a:gs pos="100000">
                        <a:srgbClr val="EBEBE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7"/>
                  <p:cNvSpPr txBox="1"/>
                  <p:nvPr/>
                </p:nvSpPr>
                <p:spPr>
                  <a:xfrm rot="5400000">
                    <a:off x="706" y="1565"/>
                    <a:ext cx="537" cy="53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8" name="Google Shape;1208;p107"/>
                  <p:cNvSpPr/>
                  <p:nvPr/>
                </p:nvSpPr>
                <p:spPr>
                  <a:xfrm>
                    <a:off x="625" y="1457"/>
                    <a:ext cx="712" cy="711"/>
                  </a:xfrm>
                  <a:prstGeom prst="ellipse">
                    <a:avLst/>
                  </a:prstGeom>
                  <a:gradFill>
                    <a:gsLst>
                      <a:gs pos="0">
                        <a:srgbClr val="ACACAC"/>
                      </a:gs>
                      <a:gs pos="100000">
                        <a:srgbClr val="C0C0C0">
                          <a:alpha val="4784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07"/>
                  <p:cNvSpPr txBox="1"/>
                  <p:nvPr/>
                </p:nvSpPr>
                <p:spPr>
                  <a:xfrm rot="5400000">
                    <a:off x="730" y="1554"/>
                    <a:ext cx="503" cy="50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107"/>
                  <p:cNvSpPr/>
                  <p:nvPr/>
                </p:nvSpPr>
                <p:spPr>
                  <a:xfrm>
                    <a:off x="666" y="1478"/>
                    <a:ext cx="633" cy="576"/>
                  </a:xfrm>
                  <a:prstGeom prst="ellipse">
                    <a:avLst/>
                  </a:prstGeom>
                  <a:gradFill>
                    <a:gsLst>
                      <a:gs pos="0">
                        <a:srgbClr val="FFFFFF"/>
                      </a:gs>
                      <a:gs pos="100000">
                        <a:srgbClr val="C0C0C0">
                          <a:alpha val="3764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Times New Roman"/>
                      <a:ea typeface="Times New Roman"/>
                      <a:cs typeface="Times New Roman"/>
                      <a:sym typeface="Times New Roman"/>
                    </a:endParaRPr>
                  </a:p>
                </p:txBody>
              </p:sp>
              <p:sp>
                <p:nvSpPr>
                  <p:cNvPr id="1211" name="Google Shape;1211;p107"/>
                  <p:cNvSpPr txBox="1"/>
                  <p:nvPr/>
                </p:nvSpPr>
                <p:spPr>
                  <a:xfrm>
                    <a:off x="624" y="1392"/>
                    <a:ext cx="720" cy="6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4000">
                        <a:solidFill>
                          <a:schemeClr val="dk1"/>
                        </a:solidFill>
                        <a:latin typeface="Times New Roman"/>
                        <a:ea typeface="Times New Roman"/>
                        <a:cs typeface="Times New Roman"/>
                        <a:sym typeface="Times New Roman"/>
                      </a:rPr>
                      <a:t>IMF</a:t>
                    </a:r>
                    <a:endParaRPr/>
                  </a:p>
                </p:txBody>
              </p:sp>
            </p:grpSp>
            <p:grpSp>
              <p:nvGrpSpPr>
                <p:cNvPr id="1212" name="Google Shape;1212;p107"/>
                <p:cNvGrpSpPr/>
                <p:nvPr/>
              </p:nvGrpSpPr>
              <p:grpSpPr>
                <a:xfrm>
                  <a:off x="1200" y="3069"/>
                  <a:ext cx="1109" cy="843"/>
                  <a:chOff x="1392" y="2932"/>
                  <a:chExt cx="1008" cy="737"/>
                </a:xfrm>
              </p:grpSpPr>
              <p:grpSp>
                <p:nvGrpSpPr>
                  <p:cNvPr id="1213" name="Google Shape;1213;p107"/>
                  <p:cNvGrpSpPr/>
                  <p:nvPr/>
                </p:nvGrpSpPr>
                <p:grpSpPr>
                  <a:xfrm>
                    <a:off x="1393" y="2932"/>
                    <a:ext cx="939" cy="737"/>
                    <a:chOff x="2832" y="1842"/>
                    <a:chExt cx="844" cy="688"/>
                  </a:xfrm>
                </p:grpSpPr>
                <p:sp>
                  <p:nvSpPr>
                    <p:cNvPr id="1214" name="Google Shape;1214;p107"/>
                    <p:cNvSpPr/>
                    <p:nvPr/>
                  </p:nvSpPr>
                  <p:spPr>
                    <a:xfrm>
                      <a:off x="2832" y="2048"/>
                      <a:ext cx="100" cy="267"/>
                    </a:xfrm>
                    <a:prstGeom prst="ellipse">
                      <a:avLst/>
                    </a:prstGeom>
                    <a:gradFill>
                      <a:gsLst>
                        <a:gs pos="0">
                          <a:srgbClr val="FFFFFF"/>
                        </a:gs>
                        <a:gs pos="50000">
                          <a:srgbClr val="3965E1"/>
                        </a:gs>
                        <a:gs pos="100000">
                          <a:srgbClr val="FFFFFF"/>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107"/>
                    <p:cNvSpPr/>
                    <p:nvPr/>
                  </p:nvSpPr>
                  <p:spPr>
                    <a:xfrm>
                      <a:off x="2832" y="2048"/>
                      <a:ext cx="100" cy="267"/>
                    </a:xfrm>
                    <a:prstGeom prst="ellipse">
                      <a:avLst/>
                    </a:prstGeom>
                    <a:gradFill>
                      <a:gsLst>
                        <a:gs pos="0">
                          <a:srgbClr val="3965E1">
                            <a:alpha val="31764"/>
                          </a:srgbClr>
                        </a:gs>
                        <a:gs pos="100000">
                          <a:srgbClr val="000000">
                            <a:alpha val="89803"/>
                          </a:srgbClr>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107"/>
                    <p:cNvSpPr/>
                    <p:nvPr/>
                  </p:nvSpPr>
                  <p:spPr>
                    <a:xfrm>
                      <a:off x="2889" y="2049"/>
                      <a:ext cx="787" cy="267"/>
                    </a:xfrm>
                    <a:prstGeom prst="ellipse">
                      <a:avLst/>
                    </a:prstGeom>
                    <a:gradFill>
                      <a:gsLst>
                        <a:gs pos="0">
                          <a:srgbClr val="2B4CAA"/>
                        </a:gs>
                        <a:gs pos="50000">
                          <a:srgbClr val="3965E1"/>
                        </a:gs>
                        <a:gs pos="100000">
                          <a:srgbClr val="2B4CAA"/>
                        </a:gs>
                      </a:gsLst>
                      <a:lin ang="189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7" name="Google Shape;1217;p107"/>
                    <p:cNvSpPr/>
                    <p:nvPr/>
                  </p:nvSpPr>
                  <p:spPr>
                    <a:xfrm>
                      <a:off x="2889" y="2055"/>
                      <a:ext cx="787" cy="267"/>
                    </a:xfrm>
                    <a:prstGeom prst="ellipse">
                      <a:avLst/>
                    </a:prstGeom>
                    <a:gradFill>
                      <a:gsLst>
                        <a:gs pos="0">
                          <a:srgbClr val="2F54BB"/>
                        </a:gs>
                        <a:gs pos="100000">
                          <a:srgbClr val="3965E1">
                            <a:alpha val="0"/>
                          </a:srgbClr>
                        </a:gs>
                      </a:gsLst>
                      <a:lin ang="27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8" name="Google Shape;1218;p107"/>
                    <p:cNvSpPr/>
                    <p:nvPr/>
                  </p:nvSpPr>
                  <p:spPr>
                    <a:xfrm>
                      <a:off x="2928" y="2054"/>
                      <a:ext cx="709" cy="267"/>
                    </a:xfrm>
                    <a:prstGeom prst="ellipse">
                      <a:avLst/>
                    </a:prstGeom>
                    <a:gradFill>
                      <a:gsLst>
                        <a:gs pos="0">
                          <a:srgbClr val="3965E1"/>
                        </a:gs>
                        <a:gs pos="100000">
                          <a:srgbClr val="0F1B3E"/>
                        </a:gs>
                      </a:gsLst>
                      <a:lin ang="540000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19" name="Google Shape;1219;p107"/>
                    <p:cNvGrpSpPr/>
                    <p:nvPr/>
                  </p:nvGrpSpPr>
                  <p:grpSpPr>
                    <a:xfrm>
                      <a:off x="2946" y="1842"/>
                      <a:ext cx="687" cy="688"/>
                      <a:chOff x="4166" y="1706"/>
                      <a:chExt cx="1252" cy="1252"/>
                    </a:xfrm>
                  </p:grpSpPr>
                  <p:sp>
                    <p:nvSpPr>
                      <p:cNvPr id="1220" name="Google Shape;1220;p107"/>
                      <p:cNvSpPr/>
                      <p:nvPr/>
                    </p:nvSpPr>
                    <p:spPr>
                      <a:xfrm>
                        <a:off x="4166" y="1706"/>
                        <a:ext cx="1252" cy="1252"/>
                      </a:xfrm>
                      <a:prstGeom prst="ellipse">
                        <a:avLst/>
                      </a:prstGeom>
                      <a:gradFill>
                        <a:gsLst>
                          <a:gs pos="0">
                            <a:srgbClr val="969E9F"/>
                          </a:gs>
                          <a:gs pos="100000">
                            <a:srgbClr val="D6E1E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07"/>
                      <p:cNvSpPr txBox="1"/>
                      <p:nvPr/>
                    </p:nvSpPr>
                    <p:spPr>
                      <a:xfrm rot="5400000">
                        <a:off x="4333" y="1883"/>
                        <a:ext cx="885" cy="88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107"/>
                      <p:cNvSpPr/>
                      <p:nvPr/>
                    </p:nvSpPr>
                    <p:spPr>
                      <a:xfrm>
                        <a:off x="4182" y="1713"/>
                        <a:ext cx="1222" cy="1221"/>
                      </a:xfrm>
                      <a:prstGeom prst="ellipse">
                        <a:avLst/>
                      </a:prstGeom>
                      <a:gradFill>
                        <a:gsLst>
                          <a:gs pos="0">
                            <a:srgbClr val="D6E1E2">
                              <a:alpha val="0"/>
                            </a:srgbClr>
                          </a:gs>
                          <a:gs pos="100000">
                            <a:srgbClr val="F2F5F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7"/>
                      <p:cNvSpPr txBox="1"/>
                      <p:nvPr/>
                    </p:nvSpPr>
                    <p:spPr>
                      <a:xfrm rot="5400000">
                        <a:off x="4354" y="1878"/>
                        <a:ext cx="863" cy="8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24" name="Google Shape;1224;p107"/>
                      <p:cNvSpPr/>
                      <p:nvPr/>
                    </p:nvSpPr>
                    <p:spPr>
                      <a:xfrm>
                        <a:off x="4195" y="1725"/>
                        <a:ext cx="1162" cy="1141"/>
                      </a:xfrm>
                      <a:prstGeom prst="ellipse">
                        <a:avLst/>
                      </a:prstGeom>
                      <a:gradFill>
                        <a:gsLst>
                          <a:gs pos="0">
                            <a:srgbClr val="C0CACB"/>
                          </a:gs>
                          <a:gs pos="100000">
                            <a:srgbClr val="D6E1E2">
                              <a:alpha val="4784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7"/>
                      <p:cNvSpPr txBox="1"/>
                      <p:nvPr/>
                    </p:nvSpPr>
                    <p:spPr>
                      <a:xfrm rot="5400000">
                        <a:off x="4353" y="1885"/>
                        <a:ext cx="807" cy="82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107"/>
                      <p:cNvSpPr/>
                      <p:nvPr/>
                    </p:nvSpPr>
                    <p:spPr>
                      <a:xfrm>
                        <a:off x="4263" y="1757"/>
                        <a:ext cx="1033" cy="926"/>
                      </a:xfrm>
                      <a:prstGeom prst="ellipse">
                        <a:avLst/>
                      </a:prstGeom>
                      <a:gradFill>
                        <a:gsLst>
                          <a:gs pos="0">
                            <a:srgbClr val="FFFFFF"/>
                          </a:gs>
                          <a:gs pos="100000">
                            <a:srgbClr val="D6E1E2">
                              <a:alpha val="3764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Times New Roman"/>
                          <a:ea typeface="Times New Roman"/>
                          <a:cs typeface="Times New Roman"/>
                          <a:sym typeface="Times New Roman"/>
                        </a:endParaRPr>
                      </a:p>
                    </p:txBody>
                  </p:sp>
                </p:grpSp>
              </p:grpSp>
              <p:sp>
                <p:nvSpPr>
                  <p:cNvPr id="1227" name="Google Shape;1227;p107"/>
                  <p:cNvSpPr txBox="1"/>
                  <p:nvPr/>
                </p:nvSpPr>
                <p:spPr>
                  <a:xfrm>
                    <a:off x="1392" y="3072"/>
                    <a:ext cx="1008" cy="4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7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4000">
                        <a:solidFill>
                          <a:schemeClr val="dk1"/>
                        </a:solidFill>
                        <a:latin typeface="Times New Roman"/>
                        <a:ea typeface="Times New Roman"/>
                        <a:cs typeface="Times New Roman"/>
                        <a:sym typeface="Times New Roman"/>
                      </a:rPr>
                      <a:t>ADB</a:t>
                    </a:r>
                    <a:endParaRPr b="1" sz="4400">
                      <a:solidFill>
                        <a:schemeClr val="dk1"/>
                      </a:solidFill>
                      <a:latin typeface="Times New Roman"/>
                      <a:ea typeface="Times New Roman"/>
                      <a:cs typeface="Times New Roman"/>
                      <a:sym typeface="Times New Roman"/>
                    </a:endParaRPr>
                  </a:p>
                </p:txBody>
              </p:sp>
            </p:grpSp>
            <p:pic>
              <p:nvPicPr>
                <p:cNvPr descr="co vietnam" id="1228" name="Google Shape;1228;p107"/>
                <p:cNvPicPr preferRelativeResize="0"/>
                <p:nvPr/>
              </p:nvPicPr>
              <p:blipFill rotWithShape="1">
                <a:blip r:embed="rId4">
                  <a:alphaModFix/>
                </a:blip>
                <a:srcRect b="0" l="0" r="0" t="0"/>
                <a:stretch/>
              </p:blipFill>
              <p:spPr>
                <a:xfrm>
                  <a:off x="2400" y="2208"/>
                  <a:ext cx="1188" cy="796"/>
                </a:xfrm>
                <a:prstGeom prst="rect">
                  <a:avLst/>
                </a:prstGeom>
                <a:noFill/>
                <a:ln>
                  <a:noFill/>
                </a:ln>
              </p:spPr>
            </p:pic>
          </p:grpSp>
          <p:pic>
            <p:nvPicPr>
              <p:cNvPr descr="WB" id="1229" name="Google Shape;1229;p107"/>
              <p:cNvPicPr preferRelativeResize="0"/>
              <p:nvPr/>
            </p:nvPicPr>
            <p:blipFill rotWithShape="1">
              <a:blip r:embed="rId5">
                <a:alphaModFix/>
              </a:blip>
              <a:srcRect b="0" l="14415" r="13513" t="0"/>
              <a:stretch/>
            </p:blipFill>
            <p:spPr>
              <a:xfrm>
                <a:off x="4790" y="3045"/>
                <a:ext cx="912" cy="843"/>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500"/>
                                        <p:tgtEl>
                                          <p:spTgt spid="1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108"/>
          <p:cNvGrpSpPr/>
          <p:nvPr/>
        </p:nvGrpSpPr>
        <p:grpSpPr>
          <a:xfrm>
            <a:off x="101600" y="1828800"/>
            <a:ext cx="11861800" cy="3810000"/>
            <a:chOff x="48" y="1152"/>
            <a:chExt cx="5604" cy="2400"/>
          </a:xfrm>
        </p:grpSpPr>
        <p:grpSp>
          <p:nvGrpSpPr>
            <p:cNvPr id="1235" name="Google Shape;1235;p108"/>
            <p:cNvGrpSpPr/>
            <p:nvPr/>
          </p:nvGrpSpPr>
          <p:grpSpPr>
            <a:xfrm>
              <a:off x="96" y="1152"/>
              <a:ext cx="5556" cy="2263"/>
              <a:chOff x="48" y="1632"/>
              <a:chExt cx="5712" cy="2110"/>
            </a:xfrm>
          </p:grpSpPr>
          <p:pic>
            <p:nvPicPr>
              <p:cNvPr id="1236" name="Google Shape;1236;p108"/>
              <p:cNvPicPr preferRelativeResize="0"/>
              <p:nvPr/>
            </p:nvPicPr>
            <p:blipFill rotWithShape="1">
              <a:blip r:embed="rId3">
                <a:alphaModFix/>
              </a:blip>
              <a:srcRect b="0" l="0" r="0" t="0"/>
              <a:stretch/>
            </p:blipFill>
            <p:spPr>
              <a:xfrm>
                <a:off x="48" y="1632"/>
                <a:ext cx="3120" cy="1906"/>
              </a:xfrm>
              <a:prstGeom prst="rect">
                <a:avLst/>
              </a:prstGeom>
              <a:noFill/>
              <a:ln>
                <a:noFill/>
              </a:ln>
            </p:spPr>
          </p:pic>
          <p:sp>
            <p:nvSpPr>
              <p:cNvPr id="1237" name="Google Shape;1237;p108"/>
              <p:cNvSpPr/>
              <p:nvPr/>
            </p:nvSpPr>
            <p:spPr>
              <a:xfrm>
                <a:off x="83" y="3545"/>
                <a:ext cx="5677" cy="197"/>
              </a:xfrm>
              <a:prstGeom prst="rect">
                <a:avLst/>
              </a:prstGeom>
              <a:noFill/>
              <a:ln>
                <a:noFill/>
              </a:ln>
            </p:spPr>
            <p:txBody>
              <a:bodyPr anchorCtr="0" anchor="t" bIns="45450" lIns="90900" spcFirstLastPara="1" rIns="90900" wrap="square" tIns="45450">
                <a:spAutoFit/>
              </a:bodyPr>
              <a:lstStyle/>
              <a:p>
                <a:pPr indent="0" lvl="0" marL="0" marR="0" rtl="0" algn="just">
                  <a:spcBef>
                    <a:spcPts val="0"/>
                  </a:spcBef>
                  <a:spcAft>
                    <a:spcPts val="0"/>
                  </a:spcAft>
                  <a:buNone/>
                </a:pPr>
                <a:r>
                  <a:t/>
                </a:r>
                <a:endParaRPr b="1" sz="1600">
                  <a:solidFill>
                    <a:schemeClr val="dk1"/>
                  </a:solidFill>
                  <a:latin typeface="Times New Roman"/>
                  <a:ea typeface="Times New Roman"/>
                  <a:cs typeface="Times New Roman"/>
                  <a:sym typeface="Times New Roman"/>
                </a:endParaRPr>
              </a:p>
            </p:txBody>
          </p:sp>
          <p:pic>
            <p:nvPicPr>
              <p:cNvPr descr="APEC logo" id="1238" name="Google Shape;1238;p108"/>
              <p:cNvPicPr preferRelativeResize="0"/>
              <p:nvPr/>
            </p:nvPicPr>
            <p:blipFill rotWithShape="1">
              <a:blip r:embed="rId4">
                <a:alphaModFix/>
              </a:blip>
              <a:srcRect b="0" l="0" r="0" t="0"/>
              <a:stretch/>
            </p:blipFill>
            <p:spPr>
              <a:xfrm>
                <a:off x="3168" y="1632"/>
                <a:ext cx="2592" cy="1860"/>
              </a:xfrm>
              <a:prstGeom prst="rect">
                <a:avLst/>
              </a:prstGeom>
              <a:noFill/>
              <a:ln>
                <a:noFill/>
              </a:ln>
            </p:spPr>
          </p:pic>
        </p:grpSp>
        <p:sp>
          <p:nvSpPr>
            <p:cNvPr id="1239" name="Google Shape;1239;p108"/>
            <p:cNvSpPr/>
            <p:nvPr/>
          </p:nvSpPr>
          <p:spPr>
            <a:xfrm>
              <a:off x="48" y="3216"/>
              <a:ext cx="5568" cy="33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dk1"/>
                </a:solidFill>
                <a:latin typeface="Times New Roman"/>
                <a:ea typeface="Times New Roman"/>
                <a:cs typeface="Times New Roman"/>
                <a:sym typeface="Times New Roman"/>
              </a:endParaRPr>
            </a:p>
          </p:txBody>
        </p:sp>
      </p:grpSp>
      <p:pic>
        <p:nvPicPr>
          <p:cNvPr descr="23" id="1240" name="Google Shape;1240;p108"/>
          <p:cNvPicPr preferRelativeResize="0"/>
          <p:nvPr/>
        </p:nvPicPr>
        <p:blipFill rotWithShape="1">
          <a:blip r:embed="rId5">
            <a:alphaModFix/>
          </a:blip>
          <a:srcRect b="5848" l="1562" r="0" t="4956"/>
          <a:stretch/>
        </p:blipFill>
        <p:spPr>
          <a:xfrm>
            <a:off x="2743200" y="1524000"/>
            <a:ext cx="6400800" cy="4114800"/>
          </a:xfrm>
          <a:prstGeom prst="rect">
            <a:avLst/>
          </a:prstGeom>
          <a:noFill/>
          <a:ln cap="flat" cmpd="sng" w="38100">
            <a:solidFill>
              <a:schemeClr val="hlink"/>
            </a:solidFill>
            <a:prstDash val="solid"/>
            <a:miter lim="800000"/>
            <a:headEnd len="sm" w="sm" type="none"/>
            <a:tailEnd len="sm" w="sm" type="none"/>
          </a:ln>
        </p:spPr>
      </p:pic>
      <p:sp>
        <p:nvSpPr>
          <p:cNvPr id="1241" name="Google Shape;1241;p108"/>
          <p:cNvSpPr/>
          <p:nvPr/>
        </p:nvSpPr>
        <p:spPr>
          <a:xfrm>
            <a:off x="609600" y="1295400"/>
            <a:ext cx="10972800" cy="4670425"/>
          </a:xfrm>
          <a:prstGeom prst="rect">
            <a:avLst/>
          </a:prstGeom>
        </p:spPr>
        <p:txBody>
          <a:bodyPr>
            <a:prstTxWarp prst="textPlain"/>
          </a:bodyPr>
          <a:lstStyle/>
          <a:p>
            <a:pPr lvl="0" algn="ctr"/>
            <a:r>
              <a:rPr b="1" i="0">
                <a:ln>
                  <a:noFill/>
                </a:ln>
                <a:gradFill>
                  <a:gsLst>
                    <a:gs pos="0">
                      <a:srgbClr val="005CBF"/>
                    </a:gs>
                    <a:gs pos="12500">
                      <a:srgbClr val="0087E6"/>
                    </a:gs>
                    <a:gs pos="37500">
                      <a:srgbClr val="21D6E0"/>
                    </a:gs>
                    <a:gs pos="50000">
                      <a:srgbClr val="03D4A8"/>
                    </a:gs>
                    <a:gs pos="62500">
                      <a:srgbClr val="21D6E0"/>
                    </a:gs>
                    <a:gs pos="87500">
                      <a:srgbClr val="0087E6"/>
                    </a:gs>
                    <a:gs pos="100000">
                      <a:srgbClr val="005CBF"/>
                    </a:gs>
                  </a:gsLst>
                  <a:lin ang="0" scaled="0"/>
                </a:gradFill>
                <a:latin typeface="Arial"/>
              </a:rPr>
              <a:t>APEC VIỆT NAM NĂM 2006</a:t>
            </a:r>
          </a:p>
        </p:txBody>
      </p:sp>
      <p:pic>
        <p:nvPicPr>
          <p:cNvPr descr="bien chao APEC" id="1242" name="Google Shape;1242;p108"/>
          <p:cNvPicPr preferRelativeResize="0"/>
          <p:nvPr/>
        </p:nvPicPr>
        <p:blipFill rotWithShape="1">
          <a:blip r:embed="rId6">
            <a:alphaModFix/>
          </a:blip>
          <a:srcRect b="0" l="0" r="0" t="0"/>
          <a:stretch/>
        </p:blipFill>
        <p:spPr>
          <a:xfrm>
            <a:off x="2844801" y="1828800"/>
            <a:ext cx="6144684" cy="3621088"/>
          </a:xfrm>
          <a:prstGeom prst="rect">
            <a:avLst/>
          </a:prstGeom>
          <a:noFill/>
          <a:ln>
            <a:noFill/>
          </a:ln>
        </p:spPr>
      </p:pic>
      <p:grpSp>
        <p:nvGrpSpPr>
          <p:cNvPr id="1243" name="Google Shape;1243;p108"/>
          <p:cNvGrpSpPr/>
          <p:nvPr/>
        </p:nvGrpSpPr>
        <p:grpSpPr>
          <a:xfrm>
            <a:off x="1625600" y="1524000"/>
            <a:ext cx="9042400" cy="4146550"/>
            <a:chOff x="288" y="711"/>
            <a:chExt cx="4944" cy="3341"/>
          </a:xfrm>
        </p:grpSpPr>
        <p:pic>
          <p:nvPicPr>
            <p:cNvPr descr="11182TS_JohnHoward" id="1244" name="Google Shape;1244;p108"/>
            <p:cNvPicPr preferRelativeResize="0"/>
            <p:nvPr/>
          </p:nvPicPr>
          <p:blipFill rotWithShape="1">
            <a:blip r:embed="rId7">
              <a:alphaModFix/>
            </a:blip>
            <a:srcRect b="0" l="0" r="0" t="0"/>
            <a:stretch/>
          </p:blipFill>
          <p:spPr>
            <a:xfrm>
              <a:off x="2832" y="720"/>
              <a:ext cx="2400" cy="1620"/>
            </a:xfrm>
            <a:prstGeom prst="rect">
              <a:avLst/>
            </a:prstGeom>
            <a:noFill/>
            <a:ln>
              <a:noFill/>
            </a:ln>
          </p:spPr>
        </p:pic>
        <p:pic>
          <p:nvPicPr>
            <p:cNvPr descr="APEC3" id="1245" name="Google Shape;1245;p108"/>
            <p:cNvPicPr preferRelativeResize="0"/>
            <p:nvPr/>
          </p:nvPicPr>
          <p:blipFill rotWithShape="1">
            <a:blip r:embed="rId8">
              <a:alphaModFix/>
            </a:blip>
            <a:srcRect b="64302" l="1775" r="59162" t="1129"/>
            <a:stretch/>
          </p:blipFill>
          <p:spPr>
            <a:xfrm>
              <a:off x="301" y="711"/>
              <a:ext cx="2435" cy="1615"/>
            </a:xfrm>
            <a:prstGeom prst="rect">
              <a:avLst/>
            </a:prstGeom>
            <a:noFill/>
            <a:ln>
              <a:noFill/>
            </a:ln>
          </p:spPr>
        </p:pic>
        <p:pic>
          <p:nvPicPr>
            <p:cNvPr descr="Tong ket_APEC2311" id="1246" name="Google Shape;1246;p108"/>
            <p:cNvPicPr preferRelativeResize="0"/>
            <p:nvPr/>
          </p:nvPicPr>
          <p:blipFill rotWithShape="1">
            <a:blip r:embed="rId9">
              <a:alphaModFix/>
            </a:blip>
            <a:srcRect b="0" l="0" r="0" t="0"/>
            <a:stretch/>
          </p:blipFill>
          <p:spPr>
            <a:xfrm>
              <a:off x="2832" y="2400"/>
              <a:ext cx="2400" cy="1650"/>
            </a:xfrm>
            <a:prstGeom prst="rect">
              <a:avLst/>
            </a:prstGeom>
            <a:noFill/>
            <a:ln>
              <a:noFill/>
            </a:ln>
          </p:spPr>
        </p:pic>
        <p:pic>
          <p:nvPicPr>
            <p:cNvPr descr="1115_00011apec" id="1247" name="Google Shape;1247;p108"/>
            <p:cNvPicPr preferRelativeResize="0"/>
            <p:nvPr/>
          </p:nvPicPr>
          <p:blipFill rotWithShape="1">
            <a:blip r:embed="rId10">
              <a:alphaModFix/>
            </a:blip>
            <a:srcRect b="0" l="0" r="0" t="0"/>
            <a:stretch/>
          </p:blipFill>
          <p:spPr>
            <a:xfrm>
              <a:off x="288" y="2400"/>
              <a:ext cx="2448" cy="1652"/>
            </a:xfrm>
            <a:prstGeom prst="rect">
              <a:avLst/>
            </a:prstGeom>
            <a:noFill/>
            <a:ln>
              <a:noFill/>
            </a:ln>
          </p:spPr>
        </p:pic>
      </p:grpSp>
      <p:sp>
        <p:nvSpPr>
          <p:cNvPr id="1248" name="Google Shape;1248;p108"/>
          <p:cNvSpPr txBox="1"/>
          <p:nvPr>
            <p:ph type="title"/>
          </p:nvPr>
        </p:nvSpPr>
        <p:spPr>
          <a:xfrm>
            <a:off x="2311815" y="551873"/>
            <a:ext cx="11277600" cy="53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Với các tổ chức tài chính - tiền tệ quốc tế</a:t>
            </a:r>
            <a:endParaRPr/>
          </a:p>
        </p:txBody>
      </p:sp>
      <p:sp>
        <p:nvSpPr>
          <p:cNvPr id="1249" name="Google Shape;1249;p108"/>
          <p:cNvSpPr/>
          <p:nvPr/>
        </p:nvSpPr>
        <p:spPr>
          <a:xfrm>
            <a:off x="508000" y="5867400"/>
            <a:ext cx="74426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Các nhà lãnh đạo các nước Châu Á -  TBD tại cuộc họp cấp cao của APEC</a:t>
            </a:r>
            <a:br>
              <a:rPr b="1"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 (Diễn đàn hợp tác kinh tế Châu Á – TBD) ở  Seattle và Vancouver năm 1993.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34"/>
                                        </p:tgtEl>
                                      </p:cBhvr>
                                    </p:animEffect>
                                    <p:set>
                                      <p:cBhvr>
                                        <p:cTn dur="1" fill="hold">
                                          <p:stCondLst>
                                            <p:cond delay="500"/>
                                          </p:stCondLst>
                                        </p:cTn>
                                        <p:tgtEl>
                                          <p:spTgt spid="12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500"/>
                                        <p:tgtEl>
                                          <p:spTgt spid="1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40"/>
                                        </p:tgtEl>
                                      </p:cBhvr>
                                    </p:animEffect>
                                    <p:set>
                                      <p:cBhvr>
                                        <p:cTn dur="1" fill="hold">
                                          <p:stCondLst>
                                            <p:cond delay="500"/>
                                          </p:stCondLst>
                                        </p:cTn>
                                        <p:tgtEl>
                                          <p:spTgt spid="12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41"/>
                                        </p:tgtEl>
                                        <p:attrNameLst>
                                          <p:attrName>style.visibility</p:attrName>
                                        </p:attrNameLst>
                                      </p:cBhvr>
                                      <p:to>
                                        <p:strVal val="visible"/>
                                      </p:to>
                                    </p:set>
                                    <p:anim calcmode="lin" valueType="num">
                                      <p:cBhvr additive="base">
                                        <p:cTn dur="500"/>
                                        <p:tgtEl>
                                          <p:spTgt spid="1241"/>
                                        </p:tgtEl>
                                        <p:attrNameLst>
                                          <p:attrName>ppt_w</p:attrName>
                                        </p:attrNameLst>
                                      </p:cBhvr>
                                      <p:tavLst>
                                        <p:tav fmla="" tm="0">
                                          <p:val>
                                            <p:strVal val="0"/>
                                          </p:val>
                                        </p:tav>
                                        <p:tav fmla="" tm="100000">
                                          <p:val>
                                            <p:strVal val="#ppt_w"/>
                                          </p:val>
                                        </p:tav>
                                      </p:tavLst>
                                    </p:anim>
                                    <p:anim calcmode="lin" valueType="num">
                                      <p:cBhvr additive="base">
                                        <p:cTn dur="500"/>
                                        <p:tgtEl>
                                          <p:spTgt spid="124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2"/>
                                        </p:tgtEl>
                                        <p:attrNameLst>
                                          <p:attrName>style.visibility</p:attrName>
                                        </p:attrNameLst>
                                      </p:cBhvr>
                                      <p:to>
                                        <p:strVal val="visible"/>
                                      </p:to>
                                    </p:set>
                                    <p:anim calcmode="lin" valueType="num">
                                      <p:cBhvr additive="base">
                                        <p:cTn dur="500"/>
                                        <p:tgtEl>
                                          <p:spTgt spid="12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2000"/>
                                        <p:tgtEl>
                                          <p:spTgt spid="1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09"/>
          <p:cNvSpPr txBox="1"/>
          <p:nvPr>
            <p:ph idx="1" type="body"/>
          </p:nvPr>
        </p:nvSpPr>
        <p:spPr>
          <a:xfrm>
            <a:off x="508000" y="5486400"/>
            <a:ext cx="10972800" cy="457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Font typeface="Noto Sans Symbols"/>
              <a:buNone/>
            </a:pPr>
            <a:r>
              <a:rPr lang="en-US">
                <a:latin typeface="Times New Roman"/>
                <a:ea typeface="Times New Roman"/>
                <a:cs typeface="Times New Roman"/>
                <a:sym typeface="Times New Roman"/>
              </a:rPr>
              <a:t>Diễn đàn hợp tác Á – Âu lần thứ 5 được tổ chức ở Hà Nội 2004</a:t>
            </a:r>
            <a:endParaRPr/>
          </a:p>
        </p:txBody>
      </p:sp>
      <p:grpSp>
        <p:nvGrpSpPr>
          <p:cNvPr id="1255" name="Google Shape;1255;p109"/>
          <p:cNvGrpSpPr/>
          <p:nvPr/>
        </p:nvGrpSpPr>
        <p:grpSpPr>
          <a:xfrm>
            <a:off x="2540000" y="1600200"/>
            <a:ext cx="8468784" cy="3709988"/>
            <a:chOff x="1408" y="1040"/>
            <a:chExt cx="4001" cy="2337"/>
          </a:xfrm>
        </p:grpSpPr>
        <p:pic>
          <p:nvPicPr>
            <p:cNvPr descr="asem5-hanoi" id="1256" name="Google Shape;1256;p109"/>
            <p:cNvPicPr preferRelativeResize="0"/>
            <p:nvPr/>
          </p:nvPicPr>
          <p:blipFill rotWithShape="1">
            <a:blip r:embed="rId3">
              <a:alphaModFix/>
            </a:blip>
            <a:srcRect b="0" l="0" r="0" t="0"/>
            <a:stretch/>
          </p:blipFill>
          <p:spPr>
            <a:xfrm>
              <a:off x="3816" y="1048"/>
              <a:ext cx="1593" cy="2312"/>
            </a:xfrm>
            <a:prstGeom prst="rect">
              <a:avLst/>
            </a:prstGeom>
            <a:noFill/>
            <a:ln cap="flat" cmpd="sng" w="9525">
              <a:solidFill>
                <a:srgbClr val="0000FF"/>
              </a:solidFill>
              <a:prstDash val="solid"/>
              <a:miter lim="800000"/>
              <a:headEnd len="sm" w="sm" type="none"/>
              <a:tailEnd len="sm" w="sm" type="none"/>
            </a:ln>
          </p:spPr>
        </p:pic>
        <p:pic>
          <p:nvPicPr>
            <p:cNvPr descr="scan0039" id="1257" name="Google Shape;1257;p109"/>
            <p:cNvPicPr preferRelativeResize="0"/>
            <p:nvPr/>
          </p:nvPicPr>
          <p:blipFill rotWithShape="1">
            <a:blip r:embed="rId4">
              <a:alphaModFix/>
            </a:blip>
            <a:srcRect b="10001" l="0" r="12265" t="28333"/>
            <a:stretch/>
          </p:blipFill>
          <p:spPr>
            <a:xfrm>
              <a:off x="1408" y="1040"/>
              <a:ext cx="2400" cy="2337"/>
            </a:xfrm>
            <a:prstGeom prst="rect">
              <a:avLst/>
            </a:prstGeom>
            <a:noFill/>
            <a:ln>
              <a:noFill/>
            </a:ln>
          </p:spPr>
        </p:pic>
      </p:grpSp>
      <p:sp>
        <p:nvSpPr>
          <p:cNvPr id="1258" name="Google Shape;1258;p109"/>
          <p:cNvSpPr/>
          <p:nvPr/>
        </p:nvSpPr>
        <p:spPr>
          <a:xfrm rot="5400000">
            <a:off x="-406400" y="2819400"/>
            <a:ext cx="3657600" cy="1219200"/>
          </a:xfrm>
          <a:prstGeom prst="rect">
            <a:avLst/>
          </a:prstGeom>
        </p:spPr>
        <p:txBody>
          <a:bodyPr>
            <a:prstTxWarp prst="textPlain"/>
          </a:bodyPr>
          <a:lstStyle/>
          <a:p>
            <a:pPr lvl="0" algn="ctr"/>
            <a:r>
              <a:rPr b="1" i="0">
                <a:ln>
                  <a:noFill/>
                </a:ln>
                <a:gradFill>
                  <a:gsLst>
                    <a:gs pos="0">
                      <a:srgbClr val="FFFF00"/>
                    </a:gs>
                    <a:gs pos="100000">
                      <a:srgbClr val="FF9933"/>
                    </a:gs>
                  </a:gsLst>
                  <a:path path="circle">
                    <a:fillToRect b="50%" l="50%" r="50%" t="50%"/>
                  </a:path>
                  <a:tileRect/>
                </a:gradFill>
                <a:latin typeface="Arial"/>
              </a:rPr>
              <a:t>ASEM</a:t>
            </a:r>
          </a:p>
        </p:txBody>
      </p:sp>
      <p:grpSp>
        <p:nvGrpSpPr>
          <p:cNvPr id="1259" name="Google Shape;1259;p109"/>
          <p:cNvGrpSpPr/>
          <p:nvPr/>
        </p:nvGrpSpPr>
        <p:grpSpPr>
          <a:xfrm>
            <a:off x="1625600" y="1447800"/>
            <a:ext cx="9753600" cy="4572000"/>
            <a:chOff x="768" y="912"/>
            <a:chExt cx="4608" cy="2880"/>
          </a:xfrm>
        </p:grpSpPr>
        <p:pic>
          <p:nvPicPr>
            <p:cNvPr descr="ASEM6-0906" id="1260" name="Google Shape;1260;p109"/>
            <p:cNvPicPr preferRelativeResize="0"/>
            <p:nvPr/>
          </p:nvPicPr>
          <p:blipFill rotWithShape="1">
            <a:blip r:embed="rId5">
              <a:alphaModFix/>
            </a:blip>
            <a:srcRect b="0" l="0" r="0" t="0"/>
            <a:stretch/>
          </p:blipFill>
          <p:spPr>
            <a:xfrm>
              <a:off x="1200" y="912"/>
              <a:ext cx="3792" cy="2493"/>
            </a:xfrm>
            <a:prstGeom prst="rect">
              <a:avLst/>
            </a:prstGeom>
            <a:noFill/>
            <a:ln>
              <a:noFill/>
            </a:ln>
          </p:spPr>
        </p:pic>
        <p:sp>
          <p:nvSpPr>
            <p:cNvPr id="1261" name="Google Shape;1261;p109"/>
            <p:cNvSpPr/>
            <p:nvPr/>
          </p:nvSpPr>
          <p:spPr>
            <a:xfrm>
              <a:off x="768" y="3504"/>
              <a:ext cx="4608" cy="28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2"/>
                </a:buClr>
                <a:buSzPts val="2400"/>
                <a:buFont typeface="Noto Sans Symbols"/>
                <a:buNone/>
              </a:pPr>
              <a:r>
                <a:rPr b="1" lang="en-US" sz="2400">
                  <a:solidFill>
                    <a:schemeClr val="accent2"/>
                  </a:solidFill>
                  <a:latin typeface="Times New Roman"/>
                  <a:ea typeface="Times New Roman"/>
                  <a:cs typeface="Times New Roman"/>
                  <a:sym typeface="Times New Roman"/>
                </a:rPr>
                <a:t>Diễn đàn hợp tác Á – Âu lần thứ 6 được tổ chức ở Helsinki (Phần Lan), 9/2006</a:t>
              </a:r>
              <a:endParaRPr/>
            </a:p>
          </p:txBody>
        </p:sp>
      </p:grpSp>
      <p:sp>
        <p:nvSpPr>
          <p:cNvPr id="1262" name="Google Shape;1262;p109"/>
          <p:cNvSpPr txBox="1"/>
          <p:nvPr>
            <p:ph type="title"/>
          </p:nvPr>
        </p:nvSpPr>
        <p:spPr>
          <a:xfrm>
            <a:off x="2438400" y="588818"/>
            <a:ext cx="11277600" cy="53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Với các tổ chức tài chính - tiền tệ quốc tế</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55"/>
                                        </p:tgtEl>
                                      </p:cBhvr>
                                    </p:animEffect>
                                    <p:set>
                                      <p:cBhvr>
                                        <p:cTn dur="1" fill="hold">
                                          <p:stCondLst>
                                            <p:cond delay="500"/>
                                          </p:stCondLst>
                                        </p:cTn>
                                        <p:tgtEl>
                                          <p:spTgt spid="12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254">
                                            <p:txEl>
                                              <p:pRg end="0" st="0"/>
                                            </p:txEl>
                                          </p:spTgt>
                                        </p:tgtEl>
                                      </p:cBhvr>
                                    </p:animEffect>
                                    <p:set>
                                      <p:cBhvr>
                                        <p:cTn dur="1" fill="hold">
                                          <p:stCondLst>
                                            <p:cond delay="500"/>
                                          </p:stCondLst>
                                        </p:cTn>
                                        <p:tgtEl>
                                          <p:spTgt spid="1254">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59"/>
                                        </p:tgtEl>
                                        <p:attrNameLst>
                                          <p:attrName>style.visibility</p:attrName>
                                        </p:attrNameLst>
                                      </p:cBhvr>
                                      <p:to>
                                        <p:strVal val="visible"/>
                                      </p:to>
                                    </p:set>
                                    <p:anim calcmode="lin" valueType="num">
                                      <p:cBhvr additive="base">
                                        <p:cTn dur="500"/>
                                        <p:tgtEl>
                                          <p:spTgt spid="1259"/>
                                        </p:tgtEl>
                                        <p:attrNameLst>
                                          <p:attrName>ppt_w</p:attrName>
                                        </p:attrNameLst>
                                      </p:cBhvr>
                                      <p:tavLst>
                                        <p:tav fmla="" tm="0">
                                          <p:val>
                                            <p:strVal val="0"/>
                                          </p:val>
                                        </p:tav>
                                        <p:tav fmla="" tm="100000">
                                          <p:val>
                                            <p:strVal val="#ppt_w"/>
                                          </p:val>
                                        </p:tav>
                                      </p:tavLst>
                                    </p:anim>
                                    <p:anim calcmode="lin" valueType="num">
                                      <p:cBhvr additive="base">
                                        <p:cTn dur="500"/>
                                        <p:tgtEl>
                                          <p:spTgt spid="125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1"/>
          <p:cNvSpPr txBox="1"/>
          <p:nvPr>
            <p:ph type="title"/>
          </p:nvPr>
        </p:nvSpPr>
        <p:spPr>
          <a:xfrm>
            <a:off x="2043484" y="365126"/>
            <a:ext cx="9310315" cy="946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CNH, HĐH thời kỳ đổi mới</a:t>
            </a:r>
            <a:endParaRPr/>
          </a:p>
        </p:txBody>
      </p:sp>
      <p:sp>
        <p:nvSpPr>
          <p:cNvPr id="169" name="Google Shape;169;p11"/>
          <p:cNvSpPr txBox="1"/>
          <p:nvPr>
            <p:ph idx="1" type="body"/>
          </p:nvPr>
        </p:nvSpPr>
        <p:spPr>
          <a:xfrm>
            <a:off x="692727" y="1741055"/>
            <a:ext cx="11277600" cy="3532909"/>
          </a:xfrm>
          <a:prstGeom prst="rect">
            <a:avLst/>
          </a:prstGeom>
          <a:noFill/>
          <a:ln>
            <a:noFill/>
          </a:ln>
        </p:spPr>
        <p:txBody>
          <a:bodyPr anchorCtr="0" anchor="t" bIns="45700" lIns="91425" spcFirstLastPara="1" rIns="91425" wrap="square" tIns="45700">
            <a:normAutofit/>
          </a:bodyPr>
          <a:lstStyle/>
          <a:p>
            <a:pPr indent="-12700" lvl="0" marL="63500" rtl="0" algn="just">
              <a:lnSpc>
                <a:spcPct val="90000"/>
              </a:lnSpc>
              <a:spcBef>
                <a:spcPts val="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 Khái niệm: “CNH, HĐH là quá trình chuyển đổi căn bản, toàn diện các hoạt động sản xuất kinh doanh, dịch vụ và quản lý kinh tế - xã hội.”</a:t>
            </a:r>
            <a:endParaRPr/>
          </a:p>
          <a:p>
            <a:pPr indent="-12700" lvl="0" marL="63500" rtl="0" algn="just">
              <a:lnSpc>
                <a:spcPct val="90000"/>
              </a:lnSpc>
              <a:spcBef>
                <a:spcPts val="100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 Từ sử dụng lao động thủ công là chính sang sử dụng một cách phổ biến sức lao động cùng với công nghệ phương pháp, phương tiện hiện đại.</a:t>
            </a:r>
            <a:endParaRPr/>
          </a:p>
          <a:p>
            <a:pPr indent="-12700" lvl="0" marL="63500" rtl="0" algn="just">
              <a:lnSpc>
                <a:spcPct val="90000"/>
              </a:lnSpc>
              <a:spcBef>
                <a:spcPts val="100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 Phát triển công nghiệp dựa trên tiến bộ khoa học – công nghệ</a:t>
            </a:r>
            <a:endParaRPr/>
          </a:p>
          <a:p>
            <a:pPr indent="-12700" lvl="0" marL="63500" rtl="0" algn="just">
              <a:lnSpc>
                <a:spcPct val="90000"/>
              </a:lnSpc>
              <a:spcBef>
                <a:spcPts val="100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 Tạo ra năng suất lao động xã hội cao.</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grpSp>
        <p:nvGrpSpPr>
          <p:cNvPr id="1267" name="Google Shape;1267;p110"/>
          <p:cNvGrpSpPr/>
          <p:nvPr/>
        </p:nvGrpSpPr>
        <p:grpSpPr>
          <a:xfrm>
            <a:off x="6807200" y="1066800"/>
            <a:ext cx="5141384" cy="1676400"/>
            <a:chOff x="3216" y="672"/>
            <a:chExt cx="2429" cy="1056"/>
          </a:xfrm>
        </p:grpSpPr>
        <p:pic>
          <p:nvPicPr>
            <p:cNvPr descr="ASEAN LOGO 2" id="1268" name="Google Shape;1268;p110"/>
            <p:cNvPicPr preferRelativeResize="0"/>
            <p:nvPr/>
          </p:nvPicPr>
          <p:blipFill rotWithShape="1">
            <a:blip r:embed="rId3">
              <a:alphaModFix/>
            </a:blip>
            <a:srcRect b="0" l="0" r="0" t="0"/>
            <a:stretch/>
          </p:blipFill>
          <p:spPr>
            <a:xfrm>
              <a:off x="4608" y="672"/>
              <a:ext cx="1037" cy="1056"/>
            </a:xfrm>
            <a:prstGeom prst="rect">
              <a:avLst/>
            </a:prstGeom>
            <a:noFill/>
            <a:ln>
              <a:noFill/>
            </a:ln>
          </p:spPr>
        </p:pic>
        <p:pic>
          <p:nvPicPr>
            <p:cNvPr descr="The ASEAN Headquarters in Jakarta" id="1269" name="Google Shape;1269;p110"/>
            <p:cNvPicPr preferRelativeResize="0"/>
            <p:nvPr/>
          </p:nvPicPr>
          <p:blipFill rotWithShape="1">
            <a:blip r:embed="rId4">
              <a:alphaModFix/>
            </a:blip>
            <a:srcRect b="0" l="0" r="0" t="0"/>
            <a:stretch/>
          </p:blipFill>
          <p:spPr>
            <a:xfrm>
              <a:off x="3216" y="672"/>
              <a:ext cx="1392" cy="1043"/>
            </a:xfrm>
            <a:prstGeom prst="rect">
              <a:avLst/>
            </a:prstGeom>
            <a:noFill/>
            <a:ln>
              <a:noFill/>
            </a:ln>
          </p:spPr>
        </p:pic>
      </p:grpSp>
      <p:sp>
        <p:nvSpPr>
          <p:cNvPr id="1270" name="Google Shape;1270;p110"/>
          <p:cNvSpPr/>
          <p:nvPr/>
        </p:nvSpPr>
        <p:spPr>
          <a:xfrm>
            <a:off x="2336800" y="2667000"/>
            <a:ext cx="7721600" cy="2971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vIỆT NAM - ASEAN</a:t>
            </a:r>
          </a:p>
        </p:txBody>
      </p:sp>
      <p:sp>
        <p:nvSpPr>
          <p:cNvPr id="1271" name="Google Shape;1271;p110"/>
          <p:cNvSpPr txBox="1"/>
          <p:nvPr>
            <p:ph type="title"/>
          </p:nvPr>
        </p:nvSpPr>
        <p:spPr>
          <a:xfrm>
            <a:off x="2198255" y="440459"/>
            <a:ext cx="11277600"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Với các nước ASEAN </a:t>
            </a:r>
            <a:endParaRPr/>
          </a:p>
        </p:txBody>
      </p:sp>
      <p:sp>
        <p:nvSpPr>
          <p:cNvPr id="1272" name="Google Shape;1272;p110"/>
          <p:cNvSpPr txBox="1"/>
          <p:nvPr>
            <p:ph idx="1" type="body"/>
          </p:nvPr>
        </p:nvSpPr>
        <p:spPr>
          <a:xfrm>
            <a:off x="0" y="1143000"/>
            <a:ext cx="7416800" cy="1066800"/>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Khai thông quan hệ và gia nhập tổ chức ASEAN.</a:t>
            </a:r>
            <a:endParaRPr/>
          </a:p>
        </p:txBody>
      </p:sp>
      <p:grpSp>
        <p:nvGrpSpPr>
          <p:cNvPr id="1273" name="Google Shape;1273;p110"/>
          <p:cNvGrpSpPr/>
          <p:nvPr/>
        </p:nvGrpSpPr>
        <p:grpSpPr>
          <a:xfrm>
            <a:off x="812800" y="2541817"/>
            <a:ext cx="4817806" cy="830037"/>
            <a:chOff x="2208" y="1272"/>
            <a:chExt cx="2880" cy="732"/>
          </a:xfrm>
        </p:grpSpPr>
        <p:grpSp>
          <p:nvGrpSpPr>
            <p:cNvPr id="1274" name="Google Shape;1274;p110"/>
            <p:cNvGrpSpPr/>
            <p:nvPr/>
          </p:nvGrpSpPr>
          <p:grpSpPr>
            <a:xfrm>
              <a:off x="2208" y="1421"/>
              <a:ext cx="2193" cy="325"/>
              <a:chOff x="2208" y="1421"/>
              <a:chExt cx="2193" cy="325"/>
            </a:xfrm>
          </p:grpSpPr>
          <p:sp>
            <p:nvSpPr>
              <p:cNvPr id="1275" name="Google Shape;1275;p110"/>
              <p:cNvSpPr/>
              <p:nvPr/>
            </p:nvSpPr>
            <p:spPr>
              <a:xfrm>
                <a:off x="2208" y="1421"/>
                <a:ext cx="161" cy="325"/>
              </a:xfrm>
              <a:prstGeom prst="homePlate">
                <a:avLst>
                  <a:gd fmla="val 64286" name="adj"/>
                </a:avLst>
              </a:prstGeom>
              <a:noFill/>
              <a:ln cap="flat" cmpd="sng" w="38100">
                <a:solidFill>
                  <a:srgbClr val="663300"/>
                </a:solidFill>
                <a:prstDash val="solid"/>
                <a:miter lim="800000"/>
                <a:headEnd len="sm" w="sm" type="none"/>
                <a:tailEnd len="sm" w="sm" type="none"/>
              </a:ln>
            </p:spPr>
            <p:txBody>
              <a:bodyPr anchorCtr="0" anchor="ctr" bIns="45450" lIns="90900" spcFirstLastPara="1" rIns="90900" wrap="square" tIns="4545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6" name="Google Shape;1276;p110"/>
              <p:cNvSpPr/>
              <p:nvPr/>
            </p:nvSpPr>
            <p:spPr>
              <a:xfrm rot="10800000">
                <a:off x="4240" y="1421"/>
                <a:ext cx="161" cy="325"/>
              </a:xfrm>
              <a:prstGeom prst="homePlate">
                <a:avLst>
                  <a:gd fmla="val 64286" name="adj"/>
                </a:avLst>
              </a:prstGeom>
              <a:noFill/>
              <a:ln cap="flat" cmpd="sng" w="38100">
                <a:solidFill>
                  <a:srgbClr val="663300"/>
                </a:solidFill>
                <a:prstDash val="solid"/>
                <a:miter lim="800000"/>
                <a:headEnd len="sm" w="sm" type="none"/>
                <a:tailEnd len="sm" w="sm" type="none"/>
              </a:ln>
            </p:spPr>
            <p:txBody>
              <a:bodyPr anchorCtr="0" anchor="ctr" bIns="45450" lIns="90900" spcFirstLastPara="1" rIns="90900" wrap="square" tIns="4545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77" name="Google Shape;1277;p110"/>
            <p:cNvGrpSpPr/>
            <p:nvPr/>
          </p:nvGrpSpPr>
          <p:grpSpPr>
            <a:xfrm>
              <a:off x="2256" y="1272"/>
              <a:ext cx="2832" cy="732"/>
              <a:chOff x="2256" y="1296"/>
              <a:chExt cx="2832" cy="732"/>
            </a:xfrm>
          </p:grpSpPr>
          <p:sp>
            <p:nvSpPr>
              <p:cNvPr id="1278" name="Google Shape;1278;p110"/>
              <p:cNvSpPr txBox="1"/>
              <p:nvPr/>
            </p:nvSpPr>
            <p:spPr>
              <a:xfrm>
                <a:off x="2256" y="1296"/>
                <a:ext cx="1344" cy="407"/>
              </a:xfrm>
              <a:prstGeom prst="rect">
                <a:avLst/>
              </a:prstGeom>
              <a:noFill/>
              <a:ln>
                <a:noFill/>
              </a:ln>
            </p:spPr>
            <p:txBody>
              <a:bodyPr anchorCtr="0" anchor="t" bIns="45450" lIns="90900" spcFirstLastPara="1" rIns="90900" wrap="square" tIns="45450">
                <a:spAutoFit/>
              </a:bodyPr>
              <a:lstStyle/>
              <a:p>
                <a:pPr indent="0" lvl="0" marL="0" marR="0" rtl="0" algn="ctr">
                  <a:spcBef>
                    <a:spcPts val="0"/>
                  </a:spcBef>
                  <a:spcAft>
                    <a:spcPts val="0"/>
                  </a:spcAft>
                  <a:buNone/>
                </a:pPr>
                <a:r>
                  <a:rPr b="1" lang="en-US" sz="2400">
                    <a:solidFill>
                      <a:srgbClr val="0000FF"/>
                    </a:solidFill>
                    <a:latin typeface="Times New Roman"/>
                    <a:ea typeface="Times New Roman"/>
                    <a:cs typeface="Times New Roman"/>
                    <a:sym typeface="Times New Roman"/>
                  </a:rPr>
                  <a:t>Khối ASEAN</a:t>
                </a:r>
                <a:endParaRPr/>
              </a:p>
            </p:txBody>
          </p:sp>
          <p:sp>
            <p:nvSpPr>
              <p:cNvPr id="1279" name="Google Shape;1279;p110"/>
              <p:cNvSpPr txBox="1"/>
              <p:nvPr/>
            </p:nvSpPr>
            <p:spPr>
              <a:xfrm>
                <a:off x="3888" y="1296"/>
                <a:ext cx="1200" cy="732"/>
              </a:xfrm>
              <a:prstGeom prst="rect">
                <a:avLst/>
              </a:prstGeom>
              <a:noFill/>
              <a:ln>
                <a:noFill/>
              </a:ln>
            </p:spPr>
            <p:txBody>
              <a:bodyPr anchorCtr="0" anchor="t" bIns="45450" lIns="90900" spcFirstLastPara="1" rIns="90900" wrap="square" tIns="45450">
                <a:sp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Đông Dương</a:t>
                </a:r>
                <a:endParaRPr/>
              </a:p>
            </p:txBody>
          </p:sp>
        </p:grpSp>
      </p:grpSp>
      <p:sp>
        <p:nvSpPr>
          <p:cNvPr descr="gdd01" id="1280" name="Google Shape;1280;p110"/>
          <p:cNvSpPr/>
          <p:nvPr/>
        </p:nvSpPr>
        <p:spPr>
          <a:xfrm>
            <a:off x="1524001" y="4419600"/>
            <a:ext cx="3757084" cy="2057400"/>
          </a:xfrm>
          <a:prstGeom prst="hexagon">
            <a:avLst>
              <a:gd fmla="val 34240" name="adj"/>
              <a:gd fmla="val 115470" name="vf"/>
            </a:avLst>
          </a:prstGeom>
          <a:blipFill rotWithShape="1">
            <a:blip r:embed="rId5">
              <a:alphaModFix/>
            </a:blip>
            <a:stretch>
              <a:fillRect b="0" l="0" r="0" t="0"/>
            </a:stretch>
          </a:blipFill>
          <a:ln cap="flat" cmpd="sng" w="28575">
            <a:solidFill>
              <a:schemeClr val="lt1"/>
            </a:solidFill>
            <a:prstDash val="solid"/>
            <a:miter lim="800000"/>
            <a:headEnd len="sm" w="sm" type="none"/>
            <a:tailEnd len="sm" w="sm" type="none"/>
          </a:ln>
          <a:effectLst>
            <a:outerShdw rotWithShape="0" algn="ctr" dir="1437749" dist="125080">
              <a:schemeClr val="lt2">
                <a:alpha val="31764"/>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281" name="Google Shape;1281;p110"/>
          <p:cNvSpPr/>
          <p:nvPr/>
        </p:nvSpPr>
        <p:spPr>
          <a:xfrm>
            <a:off x="2946401" y="3671488"/>
            <a:ext cx="861484" cy="429424"/>
          </a:xfrm>
          <a:prstGeom prst="downArrow">
            <a:avLst>
              <a:gd fmla="val 50000" name="adj1"/>
              <a:gd fmla="val 29484" name="adj2"/>
            </a:avLst>
          </a:prstGeom>
          <a:solidFill>
            <a:schemeClr val="accent2"/>
          </a:solidFill>
          <a:ln>
            <a:noFill/>
          </a:ln>
        </p:spPr>
        <p:txBody>
          <a:bodyPr anchorCtr="0" anchor="ctr" bIns="45450" lIns="90900" spcFirstLastPara="1" rIns="90900" wrap="square" tIns="4545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ea-map" id="1282" name="Google Shape;1282;p110"/>
          <p:cNvPicPr preferRelativeResize="0"/>
          <p:nvPr/>
        </p:nvPicPr>
        <p:blipFill rotWithShape="1">
          <a:blip r:embed="rId6">
            <a:alphaModFix/>
          </a:blip>
          <a:srcRect b="0" l="0" r="0" t="0"/>
          <a:stretch/>
        </p:blipFill>
        <p:spPr>
          <a:xfrm>
            <a:off x="6807200" y="2819400"/>
            <a:ext cx="5080000" cy="3602038"/>
          </a:xfrm>
          <a:prstGeom prst="rect">
            <a:avLst/>
          </a:prstGeom>
          <a:noFill/>
          <a:ln cap="flat" cmpd="sng" w="9525">
            <a:solidFill>
              <a:schemeClr val="hlink"/>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500"/>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500"/>
                                        <p:tgtEl>
                                          <p:spTgt spid="1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500"/>
                                        <p:tgtEl>
                                          <p:spTgt spid="1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500"/>
                                        <p:tgtEl>
                                          <p:spTgt spid="1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80"/>
                                        </p:tgtEl>
                                        <p:attrNameLst>
                                          <p:attrName>style.visibility</p:attrName>
                                        </p:attrNameLst>
                                      </p:cBhvr>
                                      <p:to>
                                        <p:strVal val="visible"/>
                                      </p:to>
                                    </p:set>
                                    <p:anim calcmode="lin" valueType="num">
                                      <p:cBhvr additive="base">
                                        <p:cTn dur="500"/>
                                        <p:tgtEl>
                                          <p:spTgt spid="1280"/>
                                        </p:tgtEl>
                                        <p:attrNameLst>
                                          <p:attrName>ppt_w</p:attrName>
                                        </p:attrNameLst>
                                      </p:cBhvr>
                                      <p:tavLst>
                                        <p:tav fmla="" tm="0">
                                          <p:val>
                                            <p:strVal val="0"/>
                                          </p:val>
                                        </p:tav>
                                        <p:tav fmla="" tm="100000">
                                          <p:val>
                                            <p:strVal val="#ppt_w"/>
                                          </p:val>
                                        </p:tav>
                                      </p:tavLst>
                                    </p:anim>
                                    <p:anim calcmode="lin" valueType="num">
                                      <p:cBhvr additive="base">
                                        <p:cTn dur="500"/>
                                        <p:tgtEl>
                                          <p:spTgt spid="12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11"/>
          <p:cNvSpPr/>
          <p:nvPr/>
        </p:nvSpPr>
        <p:spPr>
          <a:xfrm>
            <a:off x="2133600" y="2533650"/>
            <a:ext cx="7721600" cy="2971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viÖt nam - ASEAN</a:t>
            </a:r>
          </a:p>
        </p:txBody>
      </p:sp>
      <p:grpSp>
        <p:nvGrpSpPr>
          <p:cNvPr id="1288" name="Google Shape;1288;p111"/>
          <p:cNvGrpSpPr/>
          <p:nvPr/>
        </p:nvGrpSpPr>
        <p:grpSpPr>
          <a:xfrm>
            <a:off x="3352800" y="3630612"/>
            <a:ext cx="8636000" cy="2997199"/>
            <a:chOff x="1680" y="2371"/>
            <a:chExt cx="4080" cy="1888"/>
          </a:xfrm>
        </p:grpSpPr>
        <p:cxnSp>
          <p:nvCxnSpPr>
            <p:cNvPr id="1289" name="Google Shape;1289;p111"/>
            <p:cNvCxnSpPr/>
            <p:nvPr/>
          </p:nvCxnSpPr>
          <p:spPr>
            <a:xfrm flipH="1" rot="10800000">
              <a:off x="1680" y="2371"/>
              <a:ext cx="4080" cy="1757"/>
            </a:xfrm>
            <a:prstGeom prst="straightConnector1">
              <a:avLst/>
            </a:prstGeom>
            <a:noFill/>
            <a:ln cap="flat" cmpd="sng" w="38100">
              <a:solidFill>
                <a:schemeClr val="dk1"/>
              </a:solidFill>
              <a:prstDash val="solid"/>
              <a:round/>
              <a:headEnd len="med" w="med" type="none"/>
              <a:tailEnd len="med" w="med" type="triangle"/>
            </a:ln>
          </p:spPr>
        </p:cxnSp>
        <p:sp>
          <p:nvSpPr>
            <p:cNvPr id="1290" name="Google Shape;1290;p111"/>
            <p:cNvSpPr/>
            <p:nvPr/>
          </p:nvSpPr>
          <p:spPr>
            <a:xfrm>
              <a:off x="1912" y="3949"/>
              <a:ext cx="402" cy="310"/>
            </a:xfrm>
            <a:prstGeom prst="rect">
              <a:avLst/>
            </a:prstGeom>
            <a:noFill/>
            <a:ln>
              <a:noFill/>
            </a:ln>
          </p:spPr>
          <p:txBody>
            <a:bodyPr anchorCtr="0" anchor="ctr" bIns="45450" lIns="90900" spcFirstLastPara="1" rIns="90900" wrap="square" tIns="45450">
              <a:spAutoFit/>
            </a:bodyPr>
            <a:lstStyle/>
            <a:p>
              <a:pPr indent="0" lvl="0" marL="0" marR="0" rtl="0" algn="ctr">
                <a:spcBef>
                  <a:spcPts val="0"/>
                </a:spcBef>
                <a:spcAft>
                  <a:spcPts val="0"/>
                </a:spcAft>
                <a:buNone/>
              </a:pPr>
              <a:r>
                <a:rPr b="1" lang="en-US" sz="2600">
                  <a:solidFill>
                    <a:srgbClr val="0000FF"/>
                  </a:solidFill>
                  <a:latin typeface="Times New Roman"/>
                  <a:ea typeface="Times New Roman"/>
                  <a:cs typeface="Times New Roman"/>
                  <a:sym typeface="Times New Roman"/>
                </a:rPr>
                <a:t>1992</a:t>
              </a:r>
              <a:endParaRPr/>
            </a:p>
          </p:txBody>
        </p:sp>
        <p:sp>
          <p:nvSpPr>
            <p:cNvPr id="1291" name="Google Shape;1291;p111"/>
            <p:cNvSpPr/>
            <p:nvPr/>
          </p:nvSpPr>
          <p:spPr>
            <a:xfrm>
              <a:off x="3305" y="3397"/>
              <a:ext cx="402" cy="310"/>
            </a:xfrm>
            <a:prstGeom prst="rect">
              <a:avLst/>
            </a:prstGeom>
            <a:noFill/>
            <a:ln>
              <a:noFill/>
            </a:ln>
          </p:spPr>
          <p:txBody>
            <a:bodyPr anchorCtr="0" anchor="ctr" bIns="45450" lIns="90900" spcFirstLastPara="1" rIns="90900" wrap="square" tIns="45450">
              <a:spAutoFit/>
            </a:bodyPr>
            <a:lstStyle/>
            <a:p>
              <a:pPr indent="0" lvl="0" marL="0" marR="0" rtl="0" algn="ctr">
                <a:spcBef>
                  <a:spcPts val="0"/>
                </a:spcBef>
                <a:spcAft>
                  <a:spcPts val="0"/>
                </a:spcAft>
                <a:buNone/>
              </a:pPr>
              <a:r>
                <a:rPr b="1" lang="en-US" sz="2600">
                  <a:solidFill>
                    <a:srgbClr val="0000FF"/>
                  </a:solidFill>
                  <a:latin typeface="Times New Roman"/>
                  <a:ea typeface="Times New Roman"/>
                  <a:cs typeface="Times New Roman"/>
                  <a:sym typeface="Times New Roman"/>
                </a:rPr>
                <a:t>1995</a:t>
              </a:r>
              <a:endParaRPr/>
            </a:p>
          </p:txBody>
        </p:sp>
        <p:sp>
          <p:nvSpPr>
            <p:cNvPr id="1292" name="Google Shape;1292;p111"/>
            <p:cNvSpPr/>
            <p:nvPr/>
          </p:nvSpPr>
          <p:spPr>
            <a:xfrm>
              <a:off x="5032" y="2639"/>
              <a:ext cx="402" cy="310"/>
            </a:xfrm>
            <a:prstGeom prst="rect">
              <a:avLst/>
            </a:prstGeom>
            <a:noFill/>
            <a:ln>
              <a:noFill/>
            </a:ln>
          </p:spPr>
          <p:txBody>
            <a:bodyPr anchorCtr="0" anchor="ctr" bIns="45450" lIns="90900" spcFirstLastPara="1" rIns="90900" wrap="square" tIns="45450">
              <a:spAutoFit/>
            </a:bodyPr>
            <a:lstStyle/>
            <a:p>
              <a:pPr indent="0" lvl="0" marL="0" marR="0" rtl="0" algn="ctr">
                <a:spcBef>
                  <a:spcPts val="0"/>
                </a:spcBef>
                <a:spcAft>
                  <a:spcPts val="0"/>
                </a:spcAft>
                <a:buNone/>
              </a:pPr>
              <a:r>
                <a:rPr b="1" lang="en-US" sz="2600">
                  <a:solidFill>
                    <a:srgbClr val="0000FF"/>
                  </a:solidFill>
                  <a:latin typeface="Times New Roman"/>
                  <a:ea typeface="Times New Roman"/>
                  <a:cs typeface="Times New Roman"/>
                  <a:sym typeface="Times New Roman"/>
                </a:rPr>
                <a:t>1998</a:t>
              </a:r>
              <a:endParaRPr/>
            </a:p>
          </p:txBody>
        </p:sp>
      </p:grpSp>
      <p:grpSp>
        <p:nvGrpSpPr>
          <p:cNvPr id="1293" name="Google Shape;1293;p111"/>
          <p:cNvGrpSpPr/>
          <p:nvPr/>
        </p:nvGrpSpPr>
        <p:grpSpPr>
          <a:xfrm>
            <a:off x="0" y="1295400"/>
            <a:ext cx="10566400" cy="4959350"/>
            <a:chOff x="0" y="816"/>
            <a:chExt cx="4992" cy="3124"/>
          </a:xfrm>
        </p:grpSpPr>
        <p:grpSp>
          <p:nvGrpSpPr>
            <p:cNvPr id="1294" name="Google Shape;1294;p111"/>
            <p:cNvGrpSpPr/>
            <p:nvPr/>
          </p:nvGrpSpPr>
          <p:grpSpPr>
            <a:xfrm>
              <a:off x="1903" y="1126"/>
              <a:ext cx="1217" cy="2246"/>
              <a:chOff x="1999" y="1210"/>
              <a:chExt cx="1217" cy="2246"/>
            </a:xfrm>
          </p:grpSpPr>
          <p:pic>
            <p:nvPicPr>
              <p:cNvPr descr="vn-gia-nhap-ASEAN" id="1295" name="Google Shape;1295;p111"/>
              <p:cNvPicPr preferRelativeResize="0"/>
              <p:nvPr/>
            </p:nvPicPr>
            <p:blipFill rotWithShape="1">
              <a:blip r:embed="rId3">
                <a:alphaModFix/>
              </a:blip>
              <a:srcRect b="0" l="0" r="0" t="0"/>
              <a:stretch/>
            </p:blipFill>
            <p:spPr>
              <a:xfrm>
                <a:off x="1999" y="1680"/>
                <a:ext cx="1217" cy="1776"/>
              </a:xfrm>
              <a:prstGeom prst="rect">
                <a:avLst/>
              </a:prstGeom>
              <a:noFill/>
              <a:ln>
                <a:noFill/>
              </a:ln>
            </p:spPr>
          </p:pic>
          <p:sp>
            <p:nvSpPr>
              <p:cNvPr id="1296" name="Google Shape;1296;p111"/>
              <p:cNvSpPr/>
              <p:nvPr/>
            </p:nvSpPr>
            <p:spPr>
              <a:xfrm>
                <a:off x="2016" y="1210"/>
                <a:ext cx="1200" cy="442"/>
              </a:xfrm>
              <a:prstGeom prst="rect">
                <a:avLst/>
              </a:prstGeom>
              <a:solidFill>
                <a:schemeClr val="accent2"/>
              </a:solidFill>
              <a:ln>
                <a:noFill/>
              </a:ln>
            </p:spPr>
            <p:txBody>
              <a:bodyPr anchorCtr="0" anchor="ctr" bIns="45450" lIns="90900" spcFirstLastPara="1" rIns="90900" wrap="square" tIns="45450">
                <a:spAutoFit/>
              </a:bodyPr>
              <a:lstStyle/>
              <a:p>
                <a:pPr indent="0" lvl="0" marL="0" marR="0" rtl="0" algn="ctr">
                  <a:spcBef>
                    <a:spcPts val="0"/>
                  </a:spcBef>
                  <a:spcAft>
                    <a:spcPts val="0"/>
                  </a:spcAft>
                  <a:buNone/>
                </a:pPr>
                <a:r>
                  <a:rPr b="1" lang="en-US" sz="2000">
                    <a:solidFill>
                      <a:schemeClr val="lt1"/>
                    </a:solidFill>
                    <a:latin typeface="Times New Roman"/>
                    <a:ea typeface="Times New Roman"/>
                    <a:cs typeface="Times New Roman"/>
                    <a:sym typeface="Times New Roman"/>
                  </a:rPr>
                  <a:t>Việt Nam gia nhập ASEAN</a:t>
                </a:r>
                <a:endParaRPr/>
              </a:p>
            </p:txBody>
          </p:sp>
        </p:grpSp>
        <p:grpSp>
          <p:nvGrpSpPr>
            <p:cNvPr id="1297" name="Google Shape;1297;p111"/>
            <p:cNvGrpSpPr/>
            <p:nvPr/>
          </p:nvGrpSpPr>
          <p:grpSpPr>
            <a:xfrm>
              <a:off x="3264" y="816"/>
              <a:ext cx="1728" cy="1752"/>
              <a:chOff x="3360" y="900"/>
              <a:chExt cx="1728" cy="1752"/>
            </a:xfrm>
          </p:grpSpPr>
          <p:pic>
            <p:nvPicPr>
              <p:cNvPr descr="HN AS6-HN 9812" id="1298" name="Google Shape;1298;p111"/>
              <p:cNvPicPr preferRelativeResize="0"/>
              <p:nvPr/>
            </p:nvPicPr>
            <p:blipFill rotWithShape="1">
              <a:blip r:embed="rId4">
                <a:alphaModFix/>
              </a:blip>
              <a:srcRect b="0" l="0" r="0" t="0"/>
              <a:stretch/>
            </p:blipFill>
            <p:spPr>
              <a:xfrm>
                <a:off x="3360" y="1410"/>
                <a:ext cx="1728" cy="1242"/>
              </a:xfrm>
              <a:prstGeom prst="rect">
                <a:avLst/>
              </a:prstGeom>
              <a:noFill/>
              <a:ln>
                <a:noFill/>
              </a:ln>
            </p:spPr>
          </p:pic>
          <p:sp>
            <p:nvSpPr>
              <p:cNvPr id="1299" name="Google Shape;1299;p111"/>
              <p:cNvSpPr/>
              <p:nvPr/>
            </p:nvSpPr>
            <p:spPr>
              <a:xfrm>
                <a:off x="3420" y="900"/>
                <a:ext cx="1584" cy="396"/>
              </a:xfrm>
              <a:prstGeom prst="rect">
                <a:avLst/>
              </a:prstGeom>
              <a:solidFill>
                <a:schemeClr val="accent2"/>
              </a:solid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None/>
                </a:pPr>
                <a:r>
                  <a:rPr b="1" lang="en-US" sz="2000">
                    <a:solidFill>
                      <a:schemeClr val="lt1"/>
                    </a:solidFill>
                    <a:latin typeface="Times New Roman"/>
                    <a:ea typeface="Times New Roman"/>
                    <a:cs typeface="Times New Roman"/>
                    <a:sym typeface="Times New Roman"/>
                  </a:rPr>
                  <a:t>Tổ chức  HNTĐ ASEAN lần thứ 5</a:t>
                </a:r>
                <a:endParaRPr/>
              </a:p>
            </p:txBody>
          </p:sp>
        </p:grpSp>
        <p:grpSp>
          <p:nvGrpSpPr>
            <p:cNvPr id="1300" name="Google Shape;1300;p111"/>
            <p:cNvGrpSpPr/>
            <p:nvPr/>
          </p:nvGrpSpPr>
          <p:grpSpPr>
            <a:xfrm>
              <a:off x="0" y="2305"/>
              <a:ext cx="1764" cy="1635"/>
              <a:chOff x="0" y="2305"/>
              <a:chExt cx="1764" cy="1635"/>
            </a:xfrm>
          </p:grpSpPr>
          <p:sp>
            <p:nvSpPr>
              <p:cNvPr id="1301" name="Google Shape;1301;p111"/>
              <p:cNvSpPr/>
              <p:nvPr/>
            </p:nvSpPr>
            <p:spPr>
              <a:xfrm>
                <a:off x="144" y="2305"/>
                <a:ext cx="1488" cy="404"/>
              </a:xfrm>
              <a:prstGeom prst="rect">
                <a:avLst/>
              </a:prstGeom>
              <a:solidFill>
                <a:schemeClr val="accent2"/>
              </a:solidFill>
              <a:ln>
                <a:noFill/>
              </a:ln>
            </p:spPr>
            <p:txBody>
              <a:bodyPr anchorCtr="0" anchor="ctr" bIns="45450" lIns="90900" spcFirstLastPara="1" rIns="90900" wrap="square" tIns="45450">
                <a:spAutoFit/>
              </a:bodyPr>
              <a:lstStyle/>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Việt Nam ký HU Bali, làm quan sát viên</a:t>
                </a:r>
                <a:endParaRPr/>
              </a:p>
            </p:txBody>
          </p:sp>
          <p:pic>
            <p:nvPicPr>
              <p:cNvPr descr="Fourth ASEAN Summit, Singapore, 27 - 28 January 1992" id="1302" name="Google Shape;1302;p111"/>
              <p:cNvPicPr preferRelativeResize="0"/>
              <p:nvPr/>
            </p:nvPicPr>
            <p:blipFill rotWithShape="1">
              <a:blip r:embed="rId5">
                <a:alphaModFix/>
              </a:blip>
              <a:srcRect b="0" l="0" r="0" t="0"/>
              <a:stretch/>
            </p:blipFill>
            <p:spPr>
              <a:xfrm>
                <a:off x="0" y="2764"/>
                <a:ext cx="1764" cy="1176"/>
              </a:xfrm>
              <a:prstGeom prst="rect">
                <a:avLst/>
              </a:prstGeom>
              <a:noFill/>
              <a:ln>
                <a:noFill/>
              </a:ln>
            </p:spPr>
          </p:pic>
        </p:grpSp>
      </p:grpSp>
      <p:sp>
        <p:nvSpPr>
          <p:cNvPr id="1303" name="Google Shape;1303;p111"/>
          <p:cNvSpPr txBox="1"/>
          <p:nvPr>
            <p:ph type="title"/>
          </p:nvPr>
        </p:nvSpPr>
        <p:spPr>
          <a:xfrm>
            <a:off x="2032000" y="495877"/>
            <a:ext cx="11277600"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Calibri"/>
              <a:buNone/>
            </a:pPr>
            <a:r>
              <a:rPr lang="en-US"/>
              <a:t>Với các nước ASEAN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3"/>
                                        </p:tgtEl>
                                        <p:attrNameLst>
                                          <p:attrName>style.visibility</p:attrName>
                                        </p:attrNameLst>
                                      </p:cBhvr>
                                      <p:to>
                                        <p:strVal val="visible"/>
                                      </p:to>
                                    </p:set>
                                    <p:anim calcmode="lin" valueType="num">
                                      <p:cBhvr additive="base">
                                        <p:cTn dur="500"/>
                                        <p:tgtEl>
                                          <p:spTgt spid="12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8"/>
                                        </p:tgtEl>
                                        <p:attrNameLst>
                                          <p:attrName>style.visibility</p:attrName>
                                        </p:attrNameLst>
                                      </p:cBhvr>
                                      <p:to>
                                        <p:strVal val="visible"/>
                                      </p:to>
                                    </p:set>
                                    <p:anim calcmode="lin" valueType="num">
                                      <p:cBhvr additive="base">
                                        <p:cTn dur="500"/>
                                        <p:tgtEl>
                                          <p:spTgt spid="12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grpSp>
        <p:nvGrpSpPr>
          <p:cNvPr id="1308" name="Google Shape;1308;p112"/>
          <p:cNvGrpSpPr/>
          <p:nvPr/>
        </p:nvGrpSpPr>
        <p:grpSpPr>
          <a:xfrm>
            <a:off x="711200" y="1219200"/>
            <a:ext cx="11277600" cy="5194300"/>
            <a:chOff x="336" y="768"/>
            <a:chExt cx="5328" cy="3272"/>
          </a:xfrm>
        </p:grpSpPr>
        <p:grpSp>
          <p:nvGrpSpPr>
            <p:cNvPr id="1309" name="Google Shape;1309;p112"/>
            <p:cNvGrpSpPr/>
            <p:nvPr/>
          </p:nvGrpSpPr>
          <p:grpSpPr>
            <a:xfrm>
              <a:off x="336" y="1344"/>
              <a:ext cx="3456" cy="2696"/>
              <a:chOff x="336" y="1344"/>
              <a:chExt cx="3456" cy="2696"/>
            </a:xfrm>
          </p:grpSpPr>
          <p:pic>
            <p:nvPicPr>
              <p:cNvPr descr="14" id="1310" name="Google Shape;1310;p112"/>
              <p:cNvPicPr preferRelativeResize="0"/>
              <p:nvPr/>
            </p:nvPicPr>
            <p:blipFill rotWithShape="1">
              <a:blip r:embed="rId3">
                <a:alphaModFix/>
              </a:blip>
              <a:srcRect b="0" l="1315" r="3946" t="4070"/>
              <a:stretch/>
            </p:blipFill>
            <p:spPr>
              <a:xfrm>
                <a:off x="336" y="1344"/>
                <a:ext cx="3456" cy="2263"/>
              </a:xfrm>
              <a:prstGeom prst="rect">
                <a:avLst/>
              </a:prstGeom>
              <a:noFill/>
              <a:ln>
                <a:noFill/>
              </a:ln>
            </p:spPr>
          </p:pic>
          <p:pic>
            <p:nvPicPr>
              <p:cNvPr descr="15" id="1311" name="Google Shape;1311;p112"/>
              <p:cNvPicPr preferRelativeResize="0"/>
              <p:nvPr/>
            </p:nvPicPr>
            <p:blipFill rotWithShape="1">
              <a:blip r:embed="rId4">
                <a:alphaModFix/>
              </a:blip>
              <a:srcRect b="0" l="5263" r="0" t="82843"/>
              <a:stretch/>
            </p:blipFill>
            <p:spPr>
              <a:xfrm>
                <a:off x="336" y="3552"/>
                <a:ext cx="3456" cy="488"/>
              </a:xfrm>
              <a:prstGeom prst="rect">
                <a:avLst/>
              </a:prstGeom>
              <a:noFill/>
              <a:ln>
                <a:noFill/>
              </a:ln>
            </p:spPr>
          </p:pic>
        </p:grpSp>
        <p:pic>
          <p:nvPicPr>
            <p:cNvPr descr="The Admission of Vietnam (1995)" id="1312" name="Google Shape;1312;p112"/>
            <p:cNvPicPr preferRelativeResize="0"/>
            <p:nvPr/>
          </p:nvPicPr>
          <p:blipFill rotWithShape="1">
            <a:blip r:embed="rId5">
              <a:alphaModFix/>
            </a:blip>
            <a:srcRect b="0" l="0" r="0" t="0"/>
            <a:stretch/>
          </p:blipFill>
          <p:spPr>
            <a:xfrm>
              <a:off x="3567" y="768"/>
              <a:ext cx="2097" cy="1462"/>
            </a:xfrm>
            <a:prstGeom prst="rect">
              <a:avLst/>
            </a:prstGeom>
            <a:noFill/>
            <a:ln cap="flat" cmpd="sng" w="9525">
              <a:solidFill>
                <a:srgbClr val="663300"/>
              </a:solidFill>
              <a:prstDash val="solid"/>
              <a:miter lim="800000"/>
              <a:headEnd len="sm" w="sm" type="none"/>
              <a:tailEnd len="sm" w="sm" type="none"/>
            </a:ln>
          </p:spPr>
        </p:pic>
      </p:grpSp>
      <p:sp>
        <p:nvSpPr>
          <p:cNvPr id="1313" name="Google Shape;1313;p112"/>
          <p:cNvSpPr/>
          <p:nvPr/>
        </p:nvSpPr>
        <p:spPr>
          <a:xfrm>
            <a:off x="609601" y="2362200"/>
            <a:ext cx="9867900" cy="2667000"/>
          </a:xfrm>
          <a:prstGeom prst="rect">
            <a:avLst/>
          </a:prstGeom>
        </p:spPr>
        <p:txBody>
          <a:bodyPr>
            <a:prstTxWarp prst="textPlain"/>
          </a:bodyPr>
          <a:lstStyle/>
          <a:p>
            <a:pPr lvl="0" algn="ctr"/>
            <a:r>
              <a:rPr b="1" i="0">
                <a:ln>
                  <a:noFill/>
                </a:ln>
                <a:gradFill>
                  <a:gsLst>
                    <a:gs pos="0">
                      <a:srgbClr val="FFE701"/>
                    </a:gs>
                    <a:gs pos="100000">
                      <a:srgbClr val="FE3E02"/>
                    </a:gs>
                  </a:gsLst>
                  <a:lin ang="5400000" scaled="0"/>
                </a:gradFill>
                <a:latin typeface="Arial"/>
              </a:rPr>
              <a:t>28/7/1995</a:t>
            </a:r>
            <a:br>
              <a:rPr b="1" i="0">
                <a:ln>
                  <a:noFill/>
                </a:ln>
                <a:gradFill>
                  <a:gsLst>
                    <a:gs pos="0">
                      <a:srgbClr val="FFE701"/>
                    </a:gs>
                    <a:gs pos="100000">
                      <a:srgbClr val="FE3E02"/>
                    </a:gs>
                  </a:gsLst>
                  <a:lin ang="5400000" scaled="0"/>
                </a:gradFill>
                <a:latin typeface="Arial"/>
              </a:rPr>
            </a:br>
            <a:r>
              <a:rPr b="1" i="0">
                <a:ln>
                  <a:noFill/>
                </a:ln>
                <a:gradFill>
                  <a:gsLst>
                    <a:gs pos="0">
                      <a:srgbClr val="FFE701"/>
                    </a:gs>
                    <a:gs pos="100000">
                      <a:srgbClr val="FE3E02"/>
                    </a:gs>
                  </a:gsLst>
                  <a:lin ang="5400000" scaled="0"/>
                </a:gradFill>
                <a:latin typeface="Arial"/>
              </a:rPr>
              <a:t>VIỆT NAM GIA NHẬP ASEAN</a:t>
            </a:r>
          </a:p>
        </p:txBody>
      </p:sp>
      <p:sp>
        <p:nvSpPr>
          <p:cNvPr id="1314" name="Google Shape;1314;p112"/>
          <p:cNvSpPr txBox="1"/>
          <p:nvPr>
            <p:ph type="title"/>
          </p:nvPr>
        </p:nvSpPr>
        <p:spPr>
          <a:xfrm>
            <a:off x="1911350" y="449695"/>
            <a:ext cx="6613814"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Calibri"/>
              <a:buNone/>
            </a:pPr>
            <a:r>
              <a:rPr lang="en-US"/>
              <a:t>Với các nước ASEAN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13"/>
                                        </p:tgtEl>
                                        <p:attrNameLst>
                                          <p:attrName>style.visibility</p:attrName>
                                        </p:attrNameLst>
                                      </p:cBhvr>
                                      <p:to>
                                        <p:strVal val="visible"/>
                                      </p:to>
                                    </p:set>
                                    <p:anim calcmode="lin" valueType="num">
                                      <p:cBhvr additive="base">
                                        <p:cTn dur="500"/>
                                        <p:tgtEl>
                                          <p:spTgt spid="1313"/>
                                        </p:tgtEl>
                                        <p:attrNameLst>
                                          <p:attrName>ppt_w</p:attrName>
                                        </p:attrNameLst>
                                      </p:cBhvr>
                                      <p:tavLst>
                                        <p:tav fmla="" tm="0">
                                          <p:val>
                                            <p:strVal val="0"/>
                                          </p:val>
                                        </p:tav>
                                        <p:tav fmla="" tm="100000">
                                          <p:val>
                                            <p:strVal val="#ppt_w"/>
                                          </p:val>
                                        </p:tav>
                                      </p:tavLst>
                                    </p:anim>
                                    <p:anim calcmode="lin" valueType="num">
                                      <p:cBhvr additive="base">
                                        <p:cTn dur="500"/>
                                        <p:tgtEl>
                                          <p:spTgt spid="13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pSp>
        <p:nvGrpSpPr>
          <p:cNvPr id="174" name="Google Shape;174;p12"/>
          <p:cNvGrpSpPr/>
          <p:nvPr/>
        </p:nvGrpSpPr>
        <p:grpSpPr>
          <a:xfrm>
            <a:off x="0" y="5487988"/>
            <a:ext cx="12192000" cy="914400"/>
            <a:chOff x="-14" y="3456"/>
            <a:chExt cx="5198" cy="576"/>
          </a:xfrm>
        </p:grpSpPr>
        <p:grpSp>
          <p:nvGrpSpPr>
            <p:cNvPr id="175" name="Google Shape;175;p12"/>
            <p:cNvGrpSpPr/>
            <p:nvPr/>
          </p:nvGrpSpPr>
          <p:grpSpPr>
            <a:xfrm>
              <a:off x="2445" y="3504"/>
              <a:ext cx="2739" cy="528"/>
              <a:chOff x="1947988" y="5190907"/>
              <a:chExt cx="4347904" cy="981293"/>
            </a:xfrm>
          </p:grpSpPr>
          <p:sp>
            <p:nvSpPr>
              <p:cNvPr id="176" name="Google Shape;176;p12"/>
              <p:cNvSpPr/>
              <p:nvPr/>
            </p:nvSpPr>
            <p:spPr>
              <a:xfrm>
                <a:off x="5681312" y="5190907"/>
                <a:ext cx="614580" cy="981293"/>
              </a:xfrm>
              <a:custGeom>
                <a:rect b="b" l="l" r="r" t="t"/>
                <a:pathLst>
                  <a:path extrusionOk="0" h="444" w="308">
                    <a:moveTo>
                      <a:pt x="308" y="122"/>
                    </a:moveTo>
                    <a:lnTo>
                      <a:pt x="0" y="444"/>
                    </a:lnTo>
                    <a:lnTo>
                      <a:pt x="0" y="286"/>
                    </a:lnTo>
                    <a:lnTo>
                      <a:pt x="308" y="0"/>
                    </a:lnTo>
                    <a:lnTo>
                      <a:pt x="308" y="122"/>
                    </a:lnTo>
                    <a:close/>
                  </a:path>
                </a:pathLst>
              </a:custGeom>
              <a:gradFill>
                <a:gsLst>
                  <a:gs pos="0">
                    <a:srgbClr val="654B09"/>
                  </a:gs>
                  <a:gs pos="50000">
                    <a:srgbClr val="906B0E"/>
                  </a:gs>
                  <a:gs pos="100000">
                    <a:srgbClr val="654B09"/>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77" name="Google Shape;177;p12"/>
              <p:cNvSpPr/>
              <p:nvPr/>
            </p:nvSpPr>
            <p:spPr>
              <a:xfrm>
                <a:off x="1949420" y="5196482"/>
                <a:ext cx="4346472" cy="626318"/>
              </a:xfrm>
              <a:custGeom>
                <a:rect b="b" l="l" r="r" t="t"/>
                <a:pathLst>
                  <a:path extrusionOk="0" h="284" w="2180">
                    <a:moveTo>
                      <a:pt x="1872" y="284"/>
                    </a:moveTo>
                    <a:lnTo>
                      <a:pt x="0" y="284"/>
                    </a:lnTo>
                    <a:lnTo>
                      <a:pt x="446" y="0"/>
                    </a:lnTo>
                    <a:lnTo>
                      <a:pt x="2180" y="0"/>
                    </a:lnTo>
                    <a:lnTo>
                      <a:pt x="1872" y="284"/>
                    </a:lnTo>
                    <a:close/>
                  </a:path>
                </a:pathLst>
              </a:custGeom>
              <a:solidFill>
                <a:srgbClr val="F2E16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78" name="Google Shape;178;p12"/>
              <p:cNvSpPr/>
              <p:nvPr/>
            </p:nvSpPr>
            <p:spPr>
              <a:xfrm>
                <a:off x="1947988" y="5824658"/>
                <a:ext cx="3741920" cy="345683"/>
              </a:xfrm>
              <a:prstGeom prst="rect">
                <a:avLst/>
              </a:prstGeom>
              <a:gradFill>
                <a:gsLst>
                  <a:gs pos="0">
                    <a:srgbClr val="B38B18"/>
                  </a:gs>
                  <a:gs pos="50000">
                    <a:srgbClr val="D0A11C"/>
                  </a:gs>
                  <a:gs pos="100000">
                    <a:srgbClr val="B38B1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61616"/>
                    </a:solidFill>
                    <a:latin typeface="Times New Roman"/>
                    <a:ea typeface="Times New Roman"/>
                    <a:cs typeface="Times New Roman"/>
                    <a:sym typeface="Times New Roman"/>
                  </a:rPr>
                  <a:t>Đại hội VI</a:t>
                </a:r>
                <a:endParaRPr/>
              </a:p>
            </p:txBody>
          </p:sp>
        </p:grpSp>
        <p:cxnSp>
          <p:nvCxnSpPr>
            <p:cNvPr id="179" name="Google Shape;179;p12"/>
            <p:cNvCxnSpPr/>
            <p:nvPr/>
          </p:nvCxnSpPr>
          <p:spPr>
            <a:xfrm flipH="1">
              <a:off x="74" y="3984"/>
              <a:ext cx="2372" cy="16"/>
            </a:xfrm>
            <a:prstGeom prst="straightConnector1">
              <a:avLst/>
            </a:prstGeom>
            <a:noFill/>
            <a:ln cap="flat" cmpd="sng" w="9525">
              <a:solidFill>
                <a:schemeClr val="dk1"/>
              </a:solidFill>
              <a:prstDash val="solid"/>
              <a:round/>
              <a:headEnd len="med" w="med" type="none"/>
              <a:tailEnd len="med" w="med" type="none"/>
            </a:ln>
          </p:spPr>
        </p:cxnSp>
        <p:cxnSp>
          <p:nvCxnSpPr>
            <p:cNvPr id="180" name="Google Shape;180;p12"/>
            <p:cNvCxnSpPr/>
            <p:nvPr/>
          </p:nvCxnSpPr>
          <p:spPr>
            <a:xfrm rot="10800000">
              <a:off x="-14" y="3461"/>
              <a:ext cx="2928" cy="0"/>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12"/>
            <p:cNvCxnSpPr/>
            <p:nvPr/>
          </p:nvCxnSpPr>
          <p:spPr>
            <a:xfrm>
              <a:off x="246" y="3461"/>
              <a:ext cx="0" cy="529"/>
            </a:xfrm>
            <a:prstGeom prst="straightConnector1">
              <a:avLst/>
            </a:prstGeom>
            <a:noFill/>
            <a:ln cap="flat" cmpd="sng" w="9525">
              <a:solidFill>
                <a:schemeClr val="dk1"/>
              </a:solidFill>
              <a:prstDash val="solid"/>
              <a:round/>
              <a:headEnd len="med" w="med" type="triangle"/>
              <a:tailEnd len="med" w="med" type="triangle"/>
            </a:ln>
          </p:spPr>
        </p:cxnSp>
        <p:sp>
          <p:nvSpPr>
            <p:cNvPr id="182" name="Google Shape;182;p12"/>
            <p:cNvSpPr txBox="1"/>
            <p:nvPr/>
          </p:nvSpPr>
          <p:spPr>
            <a:xfrm>
              <a:off x="297" y="3456"/>
              <a:ext cx="2183" cy="43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300">
                  <a:solidFill>
                    <a:schemeClr val="dk1"/>
                  </a:solidFill>
                  <a:latin typeface="Times New Roman"/>
                  <a:ea typeface="Times New Roman"/>
                  <a:cs typeface="Times New Roman"/>
                  <a:sym typeface="Times New Roman"/>
                </a:rPr>
                <a:t>Nội dung chính trong chặng đường đầu tiên là thực hiện cho được ba chương chình mục tiêu về lương thực, thực phẩm, hàng tiêu dùng và hàng xuất khẩu.</a:t>
              </a:r>
              <a:endParaRPr b="1" sz="1300">
                <a:solidFill>
                  <a:schemeClr val="dk1"/>
                </a:solidFill>
                <a:latin typeface="Times New Roman"/>
                <a:ea typeface="Times New Roman"/>
                <a:cs typeface="Times New Roman"/>
                <a:sym typeface="Times New Roman"/>
              </a:endParaRPr>
            </a:p>
          </p:txBody>
        </p:sp>
      </p:grpSp>
      <p:grpSp>
        <p:nvGrpSpPr>
          <p:cNvPr id="183" name="Google Shape;183;p12"/>
          <p:cNvGrpSpPr/>
          <p:nvPr/>
        </p:nvGrpSpPr>
        <p:grpSpPr>
          <a:xfrm>
            <a:off x="6070600" y="4681538"/>
            <a:ext cx="6121400" cy="862012"/>
            <a:chOff x="2829935" y="4224924"/>
            <a:chExt cx="4083735" cy="979901"/>
          </a:xfrm>
        </p:grpSpPr>
        <p:sp>
          <p:nvSpPr>
            <p:cNvPr id="184" name="Google Shape;184;p12"/>
            <p:cNvSpPr/>
            <p:nvPr/>
          </p:nvSpPr>
          <p:spPr>
            <a:xfrm>
              <a:off x="6296592" y="4224924"/>
              <a:ext cx="611430" cy="979901"/>
            </a:xfrm>
            <a:custGeom>
              <a:rect b="b" l="l" r="r" t="t"/>
              <a:pathLst>
                <a:path extrusionOk="0" h="444" w="306">
                  <a:moveTo>
                    <a:pt x="306" y="122"/>
                  </a:moveTo>
                  <a:lnTo>
                    <a:pt x="0" y="444"/>
                  </a:lnTo>
                  <a:lnTo>
                    <a:pt x="0" y="286"/>
                  </a:lnTo>
                  <a:lnTo>
                    <a:pt x="306" y="0"/>
                  </a:lnTo>
                  <a:lnTo>
                    <a:pt x="306" y="122"/>
                  </a:lnTo>
                  <a:close/>
                </a:path>
              </a:pathLst>
            </a:custGeom>
            <a:gradFill>
              <a:gsLst>
                <a:gs pos="0">
                  <a:srgbClr val="652307"/>
                </a:gs>
                <a:gs pos="50000">
                  <a:srgbClr val="90330A"/>
                </a:gs>
                <a:gs pos="100000">
                  <a:srgbClr val="652307"/>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85" name="Google Shape;185;p12"/>
            <p:cNvSpPr/>
            <p:nvPr/>
          </p:nvSpPr>
          <p:spPr>
            <a:xfrm>
              <a:off x="2829935" y="4224924"/>
              <a:ext cx="4083735" cy="631612"/>
            </a:xfrm>
            <a:custGeom>
              <a:rect b="b" l="l" r="r" t="t"/>
              <a:pathLst>
                <a:path extrusionOk="0" h="286" w="2048">
                  <a:moveTo>
                    <a:pt x="1742" y="286"/>
                  </a:moveTo>
                  <a:lnTo>
                    <a:pt x="0" y="286"/>
                  </a:lnTo>
                  <a:lnTo>
                    <a:pt x="446" y="0"/>
                  </a:lnTo>
                  <a:lnTo>
                    <a:pt x="2048" y="0"/>
                  </a:lnTo>
                  <a:lnTo>
                    <a:pt x="1742" y="286"/>
                  </a:lnTo>
                  <a:close/>
                </a:path>
              </a:pathLst>
            </a:custGeom>
            <a:solidFill>
              <a:srgbClr val="FF99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86" name="Google Shape;186;p12"/>
            <p:cNvSpPr/>
            <p:nvPr/>
          </p:nvSpPr>
          <p:spPr>
            <a:xfrm>
              <a:off x="2832759" y="4854731"/>
              <a:ext cx="3477953" cy="346485"/>
            </a:xfrm>
            <a:prstGeom prst="rect">
              <a:avLst/>
            </a:prstGeom>
            <a:gradFill>
              <a:gsLst>
                <a:gs pos="0">
                  <a:srgbClr val="BE6145"/>
                </a:gs>
                <a:gs pos="50000">
                  <a:srgbClr val="DC7150"/>
                </a:gs>
                <a:gs pos="100000">
                  <a:srgbClr val="BE6145"/>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61616"/>
                  </a:solidFill>
                  <a:latin typeface="Times New Roman"/>
                  <a:ea typeface="Times New Roman"/>
                  <a:cs typeface="Times New Roman"/>
                  <a:sym typeface="Times New Roman"/>
                </a:rPr>
                <a:t>Đại hội VII</a:t>
              </a:r>
              <a:endParaRPr/>
            </a:p>
          </p:txBody>
        </p:sp>
      </p:grpSp>
      <p:cxnSp>
        <p:nvCxnSpPr>
          <p:cNvPr id="187" name="Google Shape;187;p12"/>
          <p:cNvCxnSpPr/>
          <p:nvPr/>
        </p:nvCxnSpPr>
        <p:spPr>
          <a:xfrm rot="10800000">
            <a:off x="215900" y="4679950"/>
            <a:ext cx="5808133" cy="2540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2"/>
          <p:cNvCxnSpPr/>
          <p:nvPr/>
        </p:nvCxnSpPr>
        <p:spPr>
          <a:xfrm>
            <a:off x="558800" y="4692651"/>
            <a:ext cx="0" cy="828675"/>
          </a:xfrm>
          <a:prstGeom prst="straightConnector1">
            <a:avLst/>
          </a:prstGeom>
          <a:noFill/>
          <a:ln cap="flat" cmpd="sng" w="9525">
            <a:solidFill>
              <a:schemeClr val="dk1"/>
            </a:solidFill>
            <a:prstDash val="solid"/>
            <a:round/>
            <a:headEnd len="med" w="med" type="triangle"/>
            <a:tailEnd len="med" w="med" type="triangle"/>
          </a:ln>
        </p:spPr>
      </p:cxnSp>
      <p:sp>
        <p:nvSpPr>
          <p:cNvPr id="189" name="Google Shape;189;p12"/>
          <p:cNvSpPr txBox="1"/>
          <p:nvPr/>
        </p:nvSpPr>
        <p:spPr>
          <a:xfrm>
            <a:off x="609600" y="4800601"/>
            <a:ext cx="5350933"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400">
                <a:solidFill>
                  <a:schemeClr val="dk1"/>
                </a:solidFill>
                <a:latin typeface="Times New Roman"/>
                <a:ea typeface="Times New Roman"/>
                <a:cs typeface="Times New Roman"/>
                <a:sym typeface="Times New Roman"/>
              </a:rPr>
              <a:t>Tiếp tục có những nhận thức mới, ngày càng sâu sắc hơn hoàn thiện hơn về công nghiệp hóa.</a:t>
            </a:r>
            <a:endParaRPr b="1" sz="1400">
              <a:solidFill>
                <a:schemeClr val="dk1"/>
              </a:solidFill>
              <a:latin typeface="Times New Roman"/>
              <a:ea typeface="Times New Roman"/>
              <a:cs typeface="Times New Roman"/>
              <a:sym typeface="Times New Roman"/>
            </a:endParaRPr>
          </a:p>
        </p:txBody>
      </p:sp>
      <p:grpSp>
        <p:nvGrpSpPr>
          <p:cNvPr id="190" name="Google Shape;190;p12"/>
          <p:cNvGrpSpPr/>
          <p:nvPr/>
        </p:nvGrpSpPr>
        <p:grpSpPr>
          <a:xfrm>
            <a:off x="7137211" y="3376830"/>
            <a:ext cx="4749030" cy="1171141"/>
            <a:chOff x="3707903" y="3260334"/>
            <a:chExt cx="3827719" cy="975726"/>
          </a:xfrm>
        </p:grpSpPr>
        <p:sp>
          <p:nvSpPr>
            <p:cNvPr id="191" name="Google Shape;191;p12"/>
            <p:cNvSpPr/>
            <p:nvPr/>
          </p:nvSpPr>
          <p:spPr>
            <a:xfrm>
              <a:off x="6915535" y="3260334"/>
              <a:ext cx="613304" cy="975726"/>
            </a:xfrm>
            <a:custGeom>
              <a:rect b="b" l="l" r="r" t="t"/>
              <a:pathLst>
                <a:path extrusionOk="0" h="442" w="308">
                  <a:moveTo>
                    <a:pt x="308" y="120"/>
                  </a:moveTo>
                  <a:lnTo>
                    <a:pt x="0" y="442"/>
                  </a:lnTo>
                  <a:lnTo>
                    <a:pt x="0" y="286"/>
                  </a:lnTo>
                  <a:lnTo>
                    <a:pt x="308" y="0"/>
                  </a:lnTo>
                  <a:lnTo>
                    <a:pt x="308" y="120"/>
                  </a:lnTo>
                  <a:close/>
                </a:path>
              </a:pathLst>
            </a:custGeom>
            <a:gradFill>
              <a:gsLst>
                <a:gs pos="0">
                  <a:srgbClr val="340B66"/>
                </a:gs>
                <a:gs pos="50000">
                  <a:srgbClr val="4B1092"/>
                </a:gs>
                <a:gs pos="100000">
                  <a:srgbClr val="340B6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92" name="Google Shape;192;p12"/>
            <p:cNvSpPr/>
            <p:nvPr/>
          </p:nvSpPr>
          <p:spPr>
            <a:xfrm>
              <a:off x="3707903" y="3260334"/>
              <a:ext cx="3827719" cy="626569"/>
            </a:xfrm>
            <a:custGeom>
              <a:rect b="b" l="l" r="r" t="t"/>
              <a:pathLst>
                <a:path extrusionOk="0" h="284" w="1920">
                  <a:moveTo>
                    <a:pt x="1612" y="284"/>
                  </a:moveTo>
                  <a:lnTo>
                    <a:pt x="0" y="284"/>
                  </a:lnTo>
                  <a:lnTo>
                    <a:pt x="446" y="0"/>
                  </a:lnTo>
                  <a:lnTo>
                    <a:pt x="1920" y="0"/>
                  </a:lnTo>
                  <a:lnTo>
                    <a:pt x="1612" y="284"/>
                  </a:lnTo>
                  <a:close/>
                </a:path>
              </a:pathLst>
            </a:custGeom>
            <a:solidFill>
              <a:srgbClr val="A77B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93" name="Google Shape;193;p12"/>
            <p:cNvSpPr/>
            <p:nvPr/>
          </p:nvSpPr>
          <p:spPr>
            <a:xfrm>
              <a:off x="3709259" y="3886903"/>
              <a:ext cx="3213059" cy="345569"/>
            </a:xfrm>
            <a:prstGeom prst="rect">
              <a:avLst/>
            </a:prstGeom>
            <a:gradFill>
              <a:gsLst>
                <a:gs pos="0">
                  <a:srgbClr val="6E38DC"/>
                </a:gs>
                <a:gs pos="50000">
                  <a:srgbClr val="8041FF"/>
                </a:gs>
                <a:gs pos="100000">
                  <a:srgbClr val="6E38DC"/>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61616"/>
                  </a:solidFill>
                  <a:latin typeface="Times New Roman"/>
                  <a:ea typeface="Times New Roman"/>
                  <a:cs typeface="Times New Roman"/>
                  <a:sym typeface="Times New Roman"/>
                </a:rPr>
                <a:t>Đại hội VIII</a:t>
              </a:r>
              <a:endParaRPr/>
            </a:p>
          </p:txBody>
        </p:sp>
      </p:grpSp>
      <p:cxnSp>
        <p:nvCxnSpPr>
          <p:cNvPr id="194" name="Google Shape;194;p12"/>
          <p:cNvCxnSpPr/>
          <p:nvPr/>
        </p:nvCxnSpPr>
        <p:spPr>
          <a:xfrm rot="10800000">
            <a:off x="243418" y="3824288"/>
            <a:ext cx="6682316" cy="0"/>
          </a:xfrm>
          <a:prstGeom prst="straightConnector1">
            <a:avLst/>
          </a:prstGeom>
          <a:noFill/>
          <a:ln cap="flat" cmpd="sng" w="9525">
            <a:solidFill>
              <a:schemeClr val="dk1"/>
            </a:solidFill>
            <a:prstDash val="solid"/>
            <a:round/>
            <a:headEnd len="med" w="med" type="none"/>
            <a:tailEnd len="med" w="med" type="none"/>
          </a:ln>
        </p:spPr>
      </p:cxnSp>
      <p:cxnSp>
        <p:nvCxnSpPr>
          <p:cNvPr id="195" name="Google Shape;195;p12"/>
          <p:cNvCxnSpPr/>
          <p:nvPr/>
        </p:nvCxnSpPr>
        <p:spPr>
          <a:xfrm>
            <a:off x="567267" y="3848100"/>
            <a:ext cx="0" cy="839788"/>
          </a:xfrm>
          <a:prstGeom prst="straightConnector1">
            <a:avLst/>
          </a:prstGeom>
          <a:noFill/>
          <a:ln cap="flat" cmpd="sng" w="9525">
            <a:solidFill>
              <a:schemeClr val="dk1"/>
            </a:solidFill>
            <a:prstDash val="solid"/>
            <a:round/>
            <a:headEnd len="med" w="med" type="triangle"/>
            <a:tailEnd len="med" w="med" type="triangle"/>
          </a:ln>
        </p:spPr>
      </p:cxnSp>
      <p:sp>
        <p:nvSpPr>
          <p:cNvPr id="196" name="Google Shape;196;p12"/>
          <p:cNvSpPr txBox="1"/>
          <p:nvPr/>
        </p:nvSpPr>
        <p:spPr>
          <a:xfrm>
            <a:off x="711201" y="3962401"/>
            <a:ext cx="4832351" cy="5810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Times New Roman"/>
                <a:ea typeface="Times New Roman"/>
                <a:cs typeface="Times New Roman"/>
                <a:sym typeface="Times New Roman"/>
              </a:rPr>
              <a:t>Chuyển sang thời kỳ đẩy mạnh công nghiệp hóa, hiện đại hóa đất nước.</a:t>
            </a:r>
            <a:endParaRPr/>
          </a:p>
        </p:txBody>
      </p:sp>
      <p:grpSp>
        <p:nvGrpSpPr>
          <p:cNvPr id="197" name="Google Shape;197;p12"/>
          <p:cNvGrpSpPr/>
          <p:nvPr/>
        </p:nvGrpSpPr>
        <p:grpSpPr>
          <a:xfrm>
            <a:off x="7591244" y="1854677"/>
            <a:ext cx="4502824" cy="1109738"/>
            <a:chOff x="4592828" y="2286000"/>
            <a:chExt cx="3560572" cy="981293"/>
          </a:xfrm>
        </p:grpSpPr>
        <p:sp>
          <p:nvSpPr>
            <p:cNvPr id="198" name="Google Shape;198;p12"/>
            <p:cNvSpPr/>
            <p:nvPr/>
          </p:nvSpPr>
          <p:spPr>
            <a:xfrm>
              <a:off x="7532522" y="2286000"/>
              <a:ext cx="615048" cy="981293"/>
            </a:xfrm>
            <a:custGeom>
              <a:rect b="b" l="l" r="r" t="t"/>
              <a:pathLst>
                <a:path extrusionOk="0" h="444" w="308">
                  <a:moveTo>
                    <a:pt x="308" y="120"/>
                  </a:moveTo>
                  <a:lnTo>
                    <a:pt x="0" y="444"/>
                  </a:lnTo>
                  <a:lnTo>
                    <a:pt x="0" y="286"/>
                  </a:lnTo>
                  <a:lnTo>
                    <a:pt x="308" y="0"/>
                  </a:lnTo>
                  <a:lnTo>
                    <a:pt x="308" y="120"/>
                  </a:lnTo>
                  <a:close/>
                </a:path>
              </a:pathLst>
            </a:custGeom>
            <a:gradFill>
              <a:gsLst>
                <a:gs pos="0">
                  <a:srgbClr val="003C2C"/>
                </a:gs>
                <a:gs pos="50000">
                  <a:srgbClr val="00563F"/>
                </a:gs>
                <a:gs pos="100000">
                  <a:srgbClr val="003C2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000">
                <a:solidFill>
                  <a:schemeClr val="dk1"/>
                </a:solidFill>
                <a:latin typeface="Times New Roman"/>
                <a:ea typeface="Times New Roman"/>
                <a:cs typeface="Times New Roman"/>
                <a:sym typeface="Times New Roman"/>
              </a:endParaRPr>
            </a:p>
          </p:txBody>
        </p:sp>
        <p:sp>
          <p:nvSpPr>
            <p:cNvPr id="199" name="Google Shape;199;p12"/>
            <p:cNvSpPr/>
            <p:nvPr/>
          </p:nvSpPr>
          <p:spPr>
            <a:xfrm>
              <a:off x="4592828" y="2286000"/>
              <a:ext cx="3560572" cy="628641"/>
            </a:xfrm>
            <a:custGeom>
              <a:rect b="b" l="l" r="r" t="t"/>
              <a:pathLst>
                <a:path extrusionOk="0" h="284" w="1786">
                  <a:moveTo>
                    <a:pt x="1478" y="284"/>
                  </a:moveTo>
                  <a:lnTo>
                    <a:pt x="0" y="284"/>
                  </a:lnTo>
                  <a:lnTo>
                    <a:pt x="446" y="0"/>
                  </a:lnTo>
                  <a:lnTo>
                    <a:pt x="1786" y="0"/>
                  </a:lnTo>
                  <a:lnTo>
                    <a:pt x="1478" y="284"/>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000">
                <a:solidFill>
                  <a:schemeClr val="dk1"/>
                </a:solidFill>
                <a:latin typeface="Times New Roman"/>
                <a:ea typeface="Times New Roman"/>
                <a:cs typeface="Times New Roman"/>
                <a:sym typeface="Times New Roman"/>
              </a:endParaRPr>
            </a:p>
          </p:txBody>
        </p:sp>
        <p:sp>
          <p:nvSpPr>
            <p:cNvPr id="200" name="Google Shape;200;p12"/>
            <p:cNvSpPr/>
            <p:nvPr/>
          </p:nvSpPr>
          <p:spPr>
            <a:xfrm>
              <a:off x="4598658" y="2914641"/>
              <a:ext cx="2948439" cy="351192"/>
            </a:xfrm>
            <a:prstGeom prst="rect">
              <a:avLst/>
            </a:prstGeom>
            <a:gradFill>
              <a:gsLst>
                <a:gs pos="0">
                  <a:srgbClr val="007C5B"/>
                </a:gs>
                <a:gs pos="50000">
                  <a:srgbClr val="00906A"/>
                </a:gs>
                <a:gs pos="100000">
                  <a:srgbClr val="007C5B"/>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161616"/>
                  </a:solidFill>
                  <a:latin typeface="Times New Roman"/>
                  <a:ea typeface="Times New Roman"/>
                  <a:cs typeface="Times New Roman"/>
                  <a:sym typeface="Times New Roman"/>
                </a:rPr>
                <a:t>Đại hội IX và X</a:t>
              </a:r>
              <a:endParaRPr/>
            </a:p>
          </p:txBody>
        </p:sp>
      </p:grpSp>
      <p:cxnSp>
        <p:nvCxnSpPr>
          <p:cNvPr id="201" name="Google Shape;201;p12"/>
          <p:cNvCxnSpPr/>
          <p:nvPr/>
        </p:nvCxnSpPr>
        <p:spPr>
          <a:xfrm flipH="1">
            <a:off x="408517" y="1796282"/>
            <a:ext cx="8123767" cy="15875"/>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12"/>
          <p:cNvCxnSpPr/>
          <p:nvPr/>
        </p:nvCxnSpPr>
        <p:spPr>
          <a:xfrm>
            <a:off x="508000" y="323273"/>
            <a:ext cx="0" cy="3562927"/>
          </a:xfrm>
          <a:prstGeom prst="straightConnector1">
            <a:avLst/>
          </a:prstGeom>
          <a:noFill/>
          <a:ln cap="flat" cmpd="sng" w="9525">
            <a:solidFill>
              <a:schemeClr val="dk1"/>
            </a:solidFill>
            <a:prstDash val="solid"/>
            <a:round/>
            <a:headEnd len="med" w="med" type="triangle"/>
            <a:tailEnd len="med" w="med" type="triangle"/>
          </a:ln>
        </p:spPr>
      </p:cxnSp>
      <p:sp>
        <p:nvSpPr>
          <p:cNvPr id="203" name="Google Shape;203;p12"/>
          <p:cNvSpPr txBox="1"/>
          <p:nvPr/>
        </p:nvSpPr>
        <p:spPr>
          <a:xfrm>
            <a:off x="578140" y="1816775"/>
            <a:ext cx="6604000"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400">
                <a:solidFill>
                  <a:schemeClr val="dk1"/>
                </a:solidFill>
                <a:latin typeface="Times New Roman"/>
                <a:ea typeface="Times New Roman"/>
                <a:cs typeface="Times New Roman"/>
                <a:sym typeface="Times New Roman"/>
              </a:rPr>
              <a:t>+ Con đường công nghiệp hóa ở nước ta cần và có thể rút ngắn thời gian so với các nước đi trước.</a:t>
            </a:r>
            <a:endParaRPr b="1" sz="1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en-US" sz="1400">
                <a:solidFill>
                  <a:schemeClr val="dk1"/>
                </a:solidFill>
                <a:latin typeface="Times New Roman"/>
                <a:ea typeface="Times New Roman"/>
                <a:cs typeface="Times New Roman"/>
                <a:sym typeface="Times New Roman"/>
              </a:rPr>
              <a:t>+ Hướng công nghiệp hóa ,hiện đại hóa ở nước ta là phải phát triển nhanh và có hiệu quả các sản phẩm, các nghành, các lĩnh vực có lợi thế, đáp ứng nhu cầu trong nước và xuất khẩu.</a:t>
            </a:r>
            <a:endParaRPr b="1" sz="1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en-US" sz="1400">
                <a:solidFill>
                  <a:schemeClr val="dk1"/>
                </a:solidFill>
                <a:latin typeface="Times New Roman"/>
                <a:ea typeface="Times New Roman"/>
                <a:cs typeface="Times New Roman"/>
                <a:sym typeface="Times New Roman"/>
              </a:rPr>
              <a:t>+ Phải đảm bảo xây dựng nền kinh tế độc lập tự chủ, chủ động hội nhập kinh tế quốc tế.</a:t>
            </a:r>
            <a:endParaRPr b="1" sz="1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en-US" sz="1400">
                <a:solidFill>
                  <a:schemeClr val="dk1"/>
                </a:solidFill>
                <a:latin typeface="Times New Roman"/>
                <a:ea typeface="Times New Roman"/>
                <a:cs typeface="Times New Roman"/>
                <a:sym typeface="Times New Roman"/>
              </a:rPr>
              <a:t>+ Đẩy nhanh công nghiệp hóa, hiện đại hóa nông nghiệp nông thôn.</a:t>
            </a:r>
            <a:endParaRPr b="1" sz="1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en-US" sz="1400">
                <a:solidFill>
                  <a:schemeClr val="dk1"/>
                </a:solidFill>
                <a:latin typeface="Times New Roman"/>
                <a:ea typeface="Times New Roman"/>
                <a:cs typeface="Times New Roman"/>
                <a:sym typeface="Times New Roman"/>
              </a:rPr>
              <a:t>+ Phải tính toán đến yêu cầu phát triển bền vững trong tương lai.</a:t>
            </a:r>
            <a:endParaRPr/>
          </a:p>
        </p:txBody>
      </p:sp>
      <p:sp>
        <p:nvSpPr>
          <p:cNvPr id="204" name="Google Shape;204;p12"/>
          <p:cNvSpPr/>
          <p:nvPr/>
        </p:nvSpPr>
        <p:spPr>
          <a:xfrm>
            <a:off x="1147233" y="64805"/>
            <a:ext cx="9855200"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  Quá trình đổi mới tư duy về công nghiệp hoá từ Đại hội  VI đến Đại hội X</a:t>
            </a:r>
            <a:endParaRPr b="1" sz="2400">
              <a:solidFill>
                <a:schemeClr val="dk1"/>
              </a:solidFill>
              <a:latin typeface="Calibri"/>
              <a:ea typeface="Calibri"/>
              <a:cs typeface="Calibri"/>
              <a:sym typeface="Calibri"/>
            </a:endParaRPr>
          </a:p>
        </p:txBody>
      </p:sp>
      <p:grpSp>
        <p:nvGrpSpPr>
          <p:cNvPr id="205" name="Google Shape;205;p12"/>
          <p:cNvGrpSpPr/>
          <p:nvPr/>
        </p:nvGrpSpPr>
        <p:grpSpPr>
          <a:xfrm>
            <a:off x="8060076" y="567533"/>
            <a:ext cx="4123458" cy="1041588"/>
            <a:chOff x="4592828" y="2286000"/>
            <a:chExt cx="3560572" cy="981293"/>
          </a:xfrm>
        </p:grpSpPr>
        <p:sp>
          <p:nvSpPr>
            <p:cNvPr id="206" name="Google Shape;206;p12"/>
            <p:cNvSpPr/>
            <p:nvPr/>
          </p:nvSpPr>
          <p:spPr>
            <a:xfrm>
              <a:off x="7532522" y="2286000"/>
              <a:ext cx="615048" cy="981293"/>
            </a:xfrm>
            <a:custGeom>
              <a:rect b="b" l="l" r="r" t="t"/>
              <a:pathLst>
                <a:path extrusionOk="0" h="444" w="308">
                  <a:moveTo>
                    <a:pt x="308" y="120"/>
                  </a:moveTo>
                  <a:lnTo>
                    <a:pt x="0" y="444"/>
                  </a:lnTo>
                  <a:lnTo>
                    <a:pt x="0" y="286"/>
                  </a:lnTo>
                  <a:lnTo>
                    <a:pt x="308" y="0"/>
                  </a:lnTo>
                  <a:lnTo>
                    <a:pt x="308" y="120"/>
                  </a:lnTo>
                  <a:close/>
                </a:path>
              </a:pathLst>
            </a:custGeom>
            <a:solidFill>
              <a:srgbClr val="54813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000">
                <a:solidFill>
                  <a:schemeClr val="dk1"/>
                </a:solidFill>
                <a:latin typeface="Times New Roman"/>
                <a:ea typeface="Times New Roman"/>
                <a:cs typeface="Times New Roman"/>
                <a:sym typeface="Times New Roman"/>
              </a:endParaRPr>
            </a:p>
          </p:txBody>
        </p:sp>
        <p:sp>
          <p:nvSpPr>
            <p:cNvPr id="207" name="Google Shape;207;p12"/>
            <p:cNvSpPr/>
            <p:nvPr/>
          </p:nvSpPr>
          <p:spPr>
            <a:xfrm>
              <a:off x="4592828" y="2286000"/>
              <a:ext cx="3560572" cy="628641"/>
            </a:xfrm>
            <a:custGeom>
              <a:rect b="b" l="l" r="r" t="t"/>
              <a:pathLst>
                <a:path extrusionOk="0" h="284" w="1786">
                  <a:moveTo>
                    <a:pt x="1478" y="284"/>
                  </a:moveTo>
                  <a:lnTo>
                    <a:pt x="0" y="284"/>
                  </a:lnTo>
                  <a:lnTo>
                    <a:pt x="446" y="0"/>
                  </a:lnTo>
                  <a:lnTo>
                    <a:pt x="1786" y="0"/>
                  </a:lnTo>
                  <a:lnTo>
                    <a:pt x="1478" y="284"/>
                  </a:lnTo>
                  <a:close/>
                </a:path>
              </a:pathLst>
            </a:custGeom>
            <a:solidFill>
              <a:srgbClr val="54813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000">
                <a:solidFill>
                  <a:schemeClr val="dk1"/>
                </a:solidFill>
                <a:latin typeface="Times New Roman"/>
                <a:ea typeface="Times New Roman"/>
                <a:cs typeface="Times New Roman"/>
                <a:sym typeface="Times New Roman"/>
              </a:endParaRPr>
            </a:p>
          </p:txBody>
        </p:sp>
        <p:sp>
          <p:nvSpPr>
            <p:cNvPr id="208" name="Google Shape;208;p12"/>
            <p:cNvSpPr/>
            <p:nvPr/>
          </p:nvSpPr>
          <p:spPr>
            <a:xfrm>
              <a:off x="4598658" y="2914641"/>
              <a:ext cx="2948439" cy="351192"/>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161616"/>
                  </a:solidFill>
                  <a:latin typeface="Times New Roman"/>
                  <a:ea typeface="Times New Roman"/>
                  <a:cs typeface="Times New Roman"/>
                  <a:sym typeface="Times New Roman"/>
                </a:rPr>
                <a:t>Đại hội XIII</a:t>
              </a:r>
              <a:endParaRPr b="1" sz="2000">
                <a:solidFill>
                  <a:srgbClr val="161616"/>
                </a:solidFill>
                <a:latin typeface="Times New Roman"/>
                <a:ea typeface="Times New Roman"/>
                <a:cs typeface="Times New Roman"/>
                <a:sym typeface="Times New Roman"/>
              </a:endParaRPr>
            </a:p>
          </p:txBody>
        </p:sp>
      </p:grpSp>
      <p:sp>
        <p:nvSpPr>
          <p:cNvPr id="209" name="Google Shape;209;p12"/>
          <p:cNvSpPr txBox="1"/>
          <p:nvPr/>
        </p:nvSpPr>
        <p:spPr>
          <a:xfrm>
            <a:off x="711201" y="721185"/>
            <a:ext cx="6640944" cy="92333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Tiếp tục đẩy mạnh CNH, HĐH dựa trên nền tảng của khoa học, công nghệ, đổi mới sáng tạo và những thành tựu công nghệ của cuộc cách mạng công nghiệp lần thứ tư.</a:t>
            </a:r>
            <a:endParaRPr sz="1800">
              <a:solidFill>
                <a:schemeClr val="dk1"/>
              </a:solidFill>
              <a:latin typeface="Calibri"/>
              <a:ea typeface="Calibri"/>
              <a:cs typeface="Calibri"/>
              <a:sym typeface="Calibri"/>
            </a:endParaRPr>
          </a:p>
        </p:txBody>
      </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IMG_0703" id="214" name="Google Shape;214;p13"/>
          <p:cNvPicPr preferRelativeResize="0"/>
          <p:nvPr/>
        </p:nvPicPr>
        <p:blipFill rotWithShape="1">
          <a:blip r:embed="rId3">
            <a:alphaModFix/>
          </a:blip>
          <a:srcRect b="0" l="0" r="0" t="0"/>
          <a:stretch/>
        </p:blipFill>
        <p:spPr>
          <a:xfrm>
            <a:off x="6756400" y="4800600"/>
            <a:ext cx="3810000" cy="1644650"/>
          </a:xfrm>
          <a:prstGeom prst="rect">
            <a:avLst/>
          </a:prstGeom>
          <a:noFill/>
          <a:ln cap="flat" cmpd="sng" w="57150">
            <a:solidFill>
              <a:srgbClr val="0000FF"/>
            </a:solidFill>
            <a:prstDash val="solid"/>
            <a:miter lim="800000"/>
            <a:headEnd len="sm" w="sm" type="none"/>
            <a:tailEnd len="sm" w="sm" type="none"/>
          </a:ln>
        </p:spPr>
      </p:pic>
      <p:pic>
        <p:nvPicPr>
          <p:cNvPr descr="IMG_0693" id="215" name="Google Shape;215;p13"/>
          <p:cNvPicPr preferRelativeResize="0"/>
          <p:nvPr/>
        </p:nvPicPr>
        <p:blipFill rotWithShape="1">
          <a:blip r:embed="rId4">
            <a:alphaModFix/>
          </a:blip>
          <a:srcRect b="0" l="0" r="0" t="0"/>
          <a:stretch/>
        </p:blipFill>
        <p:spPr>
          <a:xfrm>
            <a:off x="6553200" y="2590800"/>
            <a:ext cx="4013200" cy="1728788"/>
          </a:xfrm>
          <a:prstGeom prst="rect">
            <a:avLst/>
          </a:prstGeom>
          <a:noFill/>
          <a:ln cap="flat" cmpd="sng" w="57150">
            <a:solidFill>
              <a:srgbClr val="0000FF"/>
            </a:solidFill>
            <a:prstDash val="solid"/>
            <a:miter lim="800000"/>
            <a:headEnd len="sm" w="sm" type="none"/>
            <a:tailEnd len="sm" w="sm" type="none"/>
          </a:ln>
        </p:spPr>
      </p:pic>
      <p:sp>
        <p:nvSpPr>
          <p:cNvPr id="216" name="Google Shape;216;p13"/>
          <p:cNvSpPr/>
          <p:nvPr/>
        </p:nvSpPr>
        <p:spPr>
          <a:xfrm>
            <a:off x="7467600" y="6400801"/>
            <a:ext cx="2305051" cy="404813"/>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400">
                <a:solidFill>
                  <a:schemeClr val="dk1"/>
                </a:solidFill>
                <a:latin typeface="Calibri"/>
                <a:ea typeface="Calibri"/>
                <a:cs typeface="Calibri"/>
                <a:sym typeface="Calibri"/>
              </a:rPr>
              <a:t>Cửa hàng thịt</a:t>
            </a:r>
            <a:endParaRPr/>
          </a:p>
        </p:txBody>
      </p:sp>
      <p:sp>
        <p:nvSpPr>
          <p:cNvPr id="217" name="Google Shape;217;p13"/>
          <p:cNvSpPr/>
          <p:nvPr/>
        </p:nvSpPr>
        <p:spPr>
          <a:xfrm>
            <a:off x="6400801" y="4405314"/>
            <a:ext cx="4127500" cy="287337"/>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400">
                <a:solidFill>
                  <a:schemeClr val="dk1"/>
                </a:solidFill>
                <a:latin typeface="Calibri"/>
                <a:ea typeface="Calibri"/>
                <a:cs typeface="Calibri"/>
                <a:sym typeface="Calibri"/>
              </a:rPr>
              <a:t>Cửa hàng lương thực</a:t>
            </a:r>
            <a:endParaRPr/>
          </a:p>
        </p:txBody>
      </p:sp>
      <p:grpSp>
        <p:nvGrpSpPr>
          <p:cNvPr id="218" name="Google Shape;218;p13"/>
          <p:cNvGrpSpPr/>
          <p:nvPr/>
        </p:nvGrpSpPr>
        <p:grpSpPr>
          <a:xfrm>
            <a:off x="222251" y="3549650"/>
            <a:ext cx="4349749" cy="2667000"/>
            <a:chOff x="395288" y="2132013"/>
            <a:chExt cx="3960812" cy="3457575"/>
          </a:xfrm>
        </p:grpSpPr>
        <p:pic>
          <p:nvPicPr>
            <p:cNvPr descr="IMG_0718" id="219" name="Google Shape;219;p13"/>
            <p:cNvPicPr preferRelativeResize="0"/>
            <p:nvPr/>
          </p:nvPicPr>
          <p:blipFill rotWithShape="1">
            <a:blip r:embed="rId5">
              <a:alphaModFix/>
            </a:blip>
            <a:srcRect b="0" l="0" r="0" t="0"/>
            <a:stretch/>
          </p:blipFill>
          <p:spPr>
            <a:xfrm>
              <a:off x="1042988" y="2781300"/>
              <a:ext cx="2881312" cy="2160588"/>
            </a:xfrm>
            <a:prstGeom prst="rect">
              <a:avLst/>
            </a:prstGeom>
            <a:noFill/>
            <a:ln>
              <a:noFill/>
            </a:ln>
          </p:spPr>
        </p:pic>
        <p:sp>
          <p:nvSpPr>
            <p:cNvPr id="220" name="Google Shape;220;p13"/>
            <p:cNvSpPr/>
            <p:nvPr/>
          </p:nvSpPr>
          <p:spPr>
            <a:xfrm>
              <a:off x="395288" y="2132013"/>
              <a:ext cx="3960812" cy="3457575"/>
            </a:xfrm>
            <a:prstGeom prst="ellipse">
              <a:avLst/>
            </a:prstGeom>
            <a:noFill/>
            <a:ln cap="flat" cmpd="sng" w="3810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Tem phiếu</a:t>
              </a:r>
              <a:endParaRPr/>
            </a:p>
          </p:txBody>
        </p:sp>
      </p:grpSp>
      <p:sp>
        <p:nvSpPr>
          <p:cNvPr id="221" name="Google Shape;221;p13"/>
          <p:cNvSpPr/>
          <p:nvPr/>
        </p:nvSpPr>
        <p:spPr>
          <a:xfrm>
            <a:off x="2006600" y="6292850"/>
            <a:ext cx="4800600" cy="184150"/>
          </a:xfrm>
          <a:prstGeom prst="curvedUpArrow">
            <a:avLst>
              <a:gd fmla="val 391034" name="adj1"/>
              <a:gd fmla="val 782069"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3"/>
          <p:cNvSpPr/>
          <p:nvPr/>
        </p:nvSpPr>
        <p:spPr>
          <a:xfrm>
            <a:off x="1727201" y="3048000"/>
            <a:ext cx="5185833" cy="387350"/>
          </a:xfrm>
          <a:prstGeom prst="curvedDownArrow">
            <a:avLst>
              <a:gd fmla="val 200820" name="adj1"/>
              <a:gd fmla="val 401639"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3"/>
          <p:cNvSpPr/>
          <p:nvPr/>
        </p:nvSpPr>
        <p:spPr>
          <a:xfrm>
            <a:off x="4978400" y="3549650"/>
            <a:ext cx="1422400" cy="2438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None/>
            </a:pPr>
            <a:r>
              <a:t/>
            </a:r>
            <a:endParaRPr b="1" sz="1800">
              <a:solidFill>
                <a:srgbClr val="CC0000"/>
              </a:solidFill>
              <a:latin typeface="Calibri"/>
              <a:ea typeface="Calibri"/>
              <a:cs typeface="Calibri"/>
              <a:sym typeface="Calibri"/>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THỰC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HIỆN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CHẾ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ĐỘ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BAO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CẤP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TRÀN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LAN</a:t>
            </a:r>
            <a:endParaRPr/>
          </a:p>
        </p:txBody>
      </p:sp>
      <p:sp>
        <p:nvSpPr>
          <p:cNvPr id="224" name="Google Shape;224;p13"/>
          <p:cNvSpPr/>
          <p:nvPr/>
        </p:nvSpPr>
        <p:spPr>
          <a:xfrm>
            <a:off x="2397125" y="369455"/>
            <a:ext cx="121920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QUÁ TRÌNH ĐỔI MỚI NHẬN THỨC VỀ KINH TẾ THỊ TRƯỜNG</a:t>
            </a:r>
            <a:r>
              <a:rPr b="1"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225" name="Google Shape;225;p13"/>
          <p:cNvSpPr/>
          <p:nvPr/>
        </p:nvSpPr>
        <p:spPr>
          <a:xfrm>
            <a:off x="406400" y="1219201"/>
            <a:ext cx="9753600"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000">
                <a:solidFill>
                  <a:schemeClr val="dk1"/>
                </a:solidFill>
                <a:latin typeface="Calibri"/>
                <a:ea typeface="Calibri"/>
                <a:cs typeface="Calibri"/>
                <a:sym typeface="Calibri"/>
              </a:rPr>
              <a:t>  Cơ chế kế hoạch hoá tập trung quan liêu, bao cấp.</a:t>
            </a:r>
            <a:r>
              <a:rPr i="1"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rgbClr val="080808"/>
                </a:solidFill>
                <a:latin typeface="Calibri"/>
                <a:ea typeface="Calibri"/>
                <a:cs typeface="Calibri"/>
                <a:sym typeface="Calibri"/>
              </a:rPr>
              <a:t>+ Nhà nước quản lý kinh tế chủ yếu bằng mệnh lệnh hành chính dựa trên hệ thống chỉ tiêu pháp lệnh chi tiết từ trên xuống dưới.</a:t>
            </a:r>
            <a:endParaRPr sz="2000">
              <a:solidFill>
                <a:srgbClr val="080808"/>
              </a:solidFill>
              <a:latin typeface="Calibri"/>
              <a:ea typeface="Calibri"/>
              <a:cs typeface="Calibri"/>
              <a:sym typeface="Calibri"/>
            </a:endParaRPr>
          </a:p>
        </p:txBody>
      </p:sp>
    </p:spTree>
  </p:cSld>
  <p:clrMapOvr>
    <a:masterClrMapping/>
  </p:clrMapOvr>
  <p:transition>
    <p:spli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IMG_0703" id="230" name="Google Shape;230;p14"/>
          <p:cNvPicPr preferRelativeResize="0"/>
          <p:nvPr/>
        </p:nvPicPr>
        <p:blipFill rotWithShape="1">
          <a:blip r:embed="rId3">
            <a:alphaModFix/>
          </a:blip>
          <a:srcRect b="0" l="0" r="0" t="0"/>
          <a:stretch/>
        </p:blipFill>
        <p:spPr>
          <a:xfrm>
            <a:off x="6756400" y="4800600"/>
            <a:ext cx="3810000" cy="1644650"/>
          </a:xfrm>
          <a:prstGeom prst="rect">
            <a:avLst/>
          </a:prstGeom>
          <a:noFill/>
          <a:ln cap="flat" cmpd="sng" w="57150">
            <a:solidFill>
              <a:srgbClr val="0000FF"/>
            </a:solidFill>
            <a:prstDash val="solid"/>
            <a:miter lim="800000"/>
            <a:headEnd len="sm" w="sm" type="none"/>
            <a:tailEnd len="sm" w="sm" type="none"/>
          </a:ln>
        </p:spPr>
      </p:pic>
      <p:pic>
        <p:nvPicPr>
          <p:cNvPr descr="IMG_0693" id="231" name="Google Shape;231;p14"/>
          <p:cNvPicPr preferRelativeResize="0"/>
          <p:nvPr/>
        </p:nvPicPr>
        <p:blipFill rotWithShape="1">
          <a:blip r:embed="rId4">
            <a:alphaModFix/>
          </a:blip>
          <a:srcRect b="0" l="0" r="0" t="0"/>
          <a:stretch/>
        </p:blipFill>
        <p:spPr>
          <a:xfrm>
            <a:off x="6553200" y="2590800"/>
            <a:ext cx="4013200" cy="1728788"/>
          </a:xfrm>
          <a:prstGeom prst="rect">
            <a:avLst/>
          </a:prstGeom>
          <a:noFill/>
          <a:ln cap="flat" cmpd="sng" w="57150">
            <a:solidFill>
              <a:srgbClr val="0000FF"/>
            </a:solidFill>
            <a:prstDash val="solid"/>
            <a:miter lim="800000"/>
            <a:headEnd len="sm" w="sm" type="none"/>
            <a:tailEnd len="sm" w="sm" type="none"/>
          </a:ln>
        </p:spPr>
      </p:pic>
      <p:sp>
        <p:nvSpPr>
          <p:cNvPr id="232" name="Google Shape;232;p14"/>
          <p:cNvSpPr/>
          <p:nvPr/>
        </p:nvSpPr>
        <p:spPr>
          <a:xfrm>
            <a:off x="7467600" y="6400801"/>
            <a:ext cx="2305051" cy="404813"/>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400">
                <a:solidFill>
                  <a:schemeClr val="dk1"/>
                </a:solidFill>
                <a:latin typeface="Calibri"/>
                <a:ea typeface="Calibri"/>
                <a:cs typeface="Calibri"/>
                <a:sym typeface="Calibri"/>
              </a:rPr>
              <a:t>Cửa hàng thịt</a:t>
            </a:r>
            <a:endParaRPr/>
          </a:p>
        </p:txBody>
      </p:sp>
      <p:sp>
        <p:nvSpPr>
          <p:cNvPr id="233" name="Google Shape;233;p14"/>
          <p:cNvSpPr/>
          <p:nvPr/>
        </p:nvSpPr>
        <p:spPr>
          <a:xfrm>
            <a:off x="6400801" y="4405314"/>
            <a:ext cx="4127500" cy="287337"/>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400">
                <a:solidFill>
                  <a:schemeClr val="dk1"/>
                </a:solidFill>
                <a:latin typeface="Calibri"/>
                <a:ea typeface="Calibri"/>
                <a:cs typeface="Calibri"/>
                <a:sym typeface="Calibri"/>
              </a:rPr>
              <a:t>Cửa hàng lương thực</a:t>
            </a:r>
            <a:endParaRPr/>
          </a:p>
        </p:txBody>
      </p:sp>
      <p:grpSp>
        <p:nvGrpSpPr>
          <p:cNvPr id="234" name="Google Shape;234;p14"/>
          <p:cNvGrpSpPr/>
          <p:nvPr/>
        </p:nvGrpSpPr>
        <p:grpSpPr>
          <a:xfrm>
            <a:off x="222251" y="3549650"/>
            <a:ext cx="4349749" cy="2667000"/>
            <a:chOff x="395288" y="2132013"/>
            <a:chExt cx="3960812" cy="3457575"/>
          </a:xfrm>
        </p:grpSpPr>
        <p:pic>
          <p:nvPicPr>
            <p:cNvPr descr="IMG_0718" id="235" name="Google Shape;235;p14"/>
            <p:cNvPicPr preferRelativeResize="0"/>
            <p:nvPr/>
          </p:nvPicPr>
          <p:blipFill rotWithShape="1">
            <a:blip r:embed="rId5">
              <a:alphaModFix/>
            </a:blip>
            <a:srcRect b="0" l="0" r="0" t="0"/>
            <a:stretch/>
          </p:blipFill>
          <p:spPr>
            <a:xfrm>
              <a:off x="1042988" y="2781300"/>
              <a:ext cx="2881312" cy="2160588"/>
            </a:xfrm>
            <a:prstGeom prst="rect">
              <a:avLst/>
            </a:prstGeom>
            <a:noFill/>
            <a:ln>
              <a:noFill/>
            </a:ln>
          </p:spPr>
        </p:pic>
        <p:sp>
          <p:nvSpPr>
            <p:cNvPr id="236" name="Google Shape;236;p14"/>
            <p:cNvSpPr/>
            <p:nvPr/>
          </p:nvSpPr>
          <p:spPr>
            <a:xfrm>
              <a:off x="395288" y="2132013"/>
              <a:ext cx="3960812" cy="3457575"/>
            </a:xfrm>
            <a:prstGeom prst="ellipse">
              <a:avLst/>
            </a:prstGeom>
            <a:noFill/>
            <a:ln cap="flat" cmpd="sng" w="3810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Tem phiếu</a:t>
              </a:r>
              <a:endParaRPr/>
            </a:p>
          </p:txBody>
        </p:sp>
      </p:grpSp>
      <p:sp>
        <p:nvSpPr>
          <p:cNvPr id="237" name="Google Shape;237;p14"/>
          <p:cNvSpPr/>
          <p:nvPr/>
        </p:nvSpPr>
        <p:spPr>
          <a:xfrm>
            <a:off x="2006600" y="6292850"/>
            <a:ext cx="4800600" cy="184150"/>
          </a:xfrm>
          <a:prstGeom prst="curvedUpArrow">
            <a:avLst>
              <a:gd fmla="val 391034" name="adj1"/>
              <a:gd fmla="val 782069"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4"/>
          <p:cNvSpPr/>
          <p:nvPr/>
        </p:nvSpPr>
        <p:spPr>
          <a:xfrm>
            <a:off x="1727201" y="3048000"/>
            <a:ext cx="5185833" cy="387350"/>
          </a:xfrm>
          <a:prstGeom prst="curvedDownArrow">
            <a:avLst>
              <a:gd fmla="val 200820" name="adj1"/>
              <a:gd fmla="val 401639"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4"/>
          <p:cNvSpPr/>
          <p:nvPr/>
        </p:nvSpPr>
        <p:spPr>
          <a:xfrm>
            <a:off x="4978400" y="3549650"/>
            <a:ext cx="1422400" cy="2438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None/>
            </a:pPr>
            <a:r>
              <a:t/>
            </a:r>
            <a:endParaRPr b="1" sz="1800">
              <a:solidFill>
                <a:srgbClr val="CC0000"/>
              </a:solidFill>
              <a:latin typeface="Calibri"/>
              <a:ea typeface="Calibri"/>
              <a:cs typeface="Calibri"/>
              <a:sym typeface="Calibri"/>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THỰC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HIỆN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CHẾ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ĐỘ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BAO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CẤP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TRÀN </a:t>
            </a:r>
            <a:endParaRPr/>
          </a:p>
          <a:p>
            <a:pPr indent="-342900" lvl="0" marL="342900" marR="0" rtl="0" algn="ctr">
              <a:lnSpc>
                <a:spcPct val="80000"/>
              </a:lnSpc>
              <a:spcBef>
                <a:spcPts val="360"/>
              </a:spcBef>
              <a:spcAft>
                <a:spcPts val="0"/>
              </a:spcAft>
              <a:buNone/>
            </a:pPr>
            <a:r>
              <a:rPr b="1" lang="en-US" sz="1800">
                <a:solidFill>
                  <a:srgbClr val="CC0000"/>
                </a:solidFill>
                <a:latin typeface="Calibri"/>
                <a:ea typeface="Calibri"/>
                <a:cs typeface="Calibri"/>
                <a:sym typeface="Calibri"/>
              </a:rPr>
              <a:t>LAN</a:t>
            </a:r>
            <a:endParaRPr/>
          </a:p>
        </p:txBody>
      </p:sp>
      <p:sp>
        <p:nvSpPr>
          <p:cNvPr id="240" name="Google Shape;240;p14"/>
          <p:cNvSpPr/>
          <p:nvPr/>
        </p:nvSpPr>
        <p:spPr>
          <a:xfrm>
            <a:off x="2032000" y="76201"/>
            <a:ext cx="121920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I. QUÁ TRÌNH ĐỔI MỚI NHẬN THỨC VỀ KINH TẾ THỊ TRƯỜNG</a:t>
            </a:r>
            <a:r>
              <a:rPr b="1"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241" name="Google Shape;241;p14"/>
          <p:cNvSpPr/>
          <p:nvPr/>
        </p:nvSpPr>
        <p:spPr>
          <a:xfrm>
            <a:off x="406400" y="1219201"/>
            <a:ext cx="9753600"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000">
                <a:solidFill>
                  <a:schemeClr val="dk1"/>
                </a:solidFill>
                <a:latin typeface="Calibri"/>
                <a:ea typeface="Calibri"/>
                <a:cs typeface="Calibri"/>
                <a:sym typeface="Calibri"/>
              </a:rPr>
              <a:t>a.  Cơ chế kế hoạch hoá tập trung quan liêu, bao cấp.</a:t>
            </a:r>
            <a:r>
              <a:rPr i="1"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rgbClr val="080808"/>
                </a:solidFill>
                <a:latin typeface="Calibri"/>
                <a:ea typeface="Calibri"/>
                <a:cs typeface="Calibri"/>
                <a:sym typeface="Calibri"/>
              </a:rPr>
              <a:t>+ Nhà nước quản lý kinh tế chủ yếu bằng mệnh lệnh hành chính dựa trên hệ thống chỉ tiêu pháp lệnh chi tiết từ trên xuống dưới.</a:t>
            </a:r>
            <a:endParaRPr sz="2000">
              <a:solidFill>
                <a:srgbClr val="080808"/>
              </a:solidFill>
              <a:latin typeface="Calibri"/>
              <a:ea typeface="Calibri"/>
              <a:cs typeface="Calibri"/>
              <a:sym typeface="Calibri"/>
            </a:endParaRPr>
          </a:p>
        </p:txBody>
      </p:sp>
      <p:sp>
        <p:nvSpPr>
          <p:cNvPr id="242" name="Google Shape;242;p14"/>
          <p:cNvSpPr txBox="1"/>
          <p:nvPr/>
        </p:nvSpPr>
        <p:spPr>
          <a:xfrm>
            <a:off x="2032000" y="533401"/>
            <a:ext cx="9550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1. Cơ chế quản lý kinh tế Việt Nam thời kỳ trước đổi mới</a:t>
            </a:r>
            <a:endParaRPr sz="2000">
              <a:solidFill>
                <a:schemeClr val="dk1"/>
              </a:solidFill>
              <a:latin typeface="Arial"/>
              <a:ea typeface="Arial"/>
              <a:cs typeface="Arial"/>
              <a:sym typeface="Arial"/>
            </a:endParaRPr>
          </a:p>
        </p:txBody>
      </p:sp>
    </p:spTree>
  </p:cSld>
  <p:clrMapOvr>
    <a:masterClrMapping/>
  </p:clrMapOvr>
  <p:transition>
    <p:spli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descr="IMG_0700" id="247" name="Google Shape;247;p15"/>
          <p:cNvPicPr preferRelativeResize="0"/>
          <p:nvPr/>
        </p:nvPicPr>
        <p:blipFill rotWithShape="1">
          <a:blip r:embed="rId3">
            <a:alphaModFix/>
          </a:blip>
          <a:srcRect b="0" l="0" r="0" t="0"/>
          <a:stretch/>
        </p:blipFill>
        <p:spPr>
          <a:xfrm>
            <a:off x="7488768" y="762000"/>
            <a:ext cx="4703233" cy="2249488"/>
          </a:xfrm>
          <a:prstGeom prst="rect">
            <a:avLst/>
          </a:prstGeom>
          <a:noFill/>
          <a:ln cap="flat" cmpd="sng" w="57150">
            <a:solidFill>
              <a:srgbClr val="0000FF"/>
            </a:solidFill>
            <a:prstDash val="solid"/>
            <a:miter lim="800000"/>
            <a:headEnd len="sm" w="sm" type="none"/>
            <a:tailEnd len="sm" w="sm" type="none"/>
          </a:ln>
        </p:spPr>
      </p:pic>
      <p:pic>
        <p:nvPicPr>
          <p:cNvPr descr="IMG_0712" id="248" name="Google Shape;248;p15"/>
          <p:cNvPicPr preferRelativeResize="0"/>
          <p:nvPr/>
        </p:nvPicPr>
        <p:blipFill rotWithShape="1">
          <a:blip r:embed="rId4">
            <a:alphaModFix/>
          </a:blip>
          <a:srcRect b="0" l="0" r="0" t="0"/>
          <a:stretch/>
        </p:blipFill>
        <p:spPr>
          <a:xfrm>
            <a:off x="9042400" y="3581401"/>
            <a:ext cx="3149600" cy="2435225"/>
          </a:xfrm>
          <a:prstGeom prst="rect">
            <a:avLst/>
          </a:prstGeom>
          <a:noFill/>
          <a:ln cap="flat" cmpd="sng" w="57150">
            <a:solidFill>
              <a:srgbClr val="0000FF"/>
            </a:solidFill>
            <a:prstDash val="solid"/>
            <a:miter lim="800000"/>
            <a:headEnd len="sm" w="sm" type="none"/>
            <a:tailEnd len="sm" w="sm" type="none"/>
          </a:ln>
        </p:spPr>
      </p:pic>
      <p:pic>
        <p:nvPicPr>
          <p:cNvPr descr="IMG_0698" id="249" name="Google Shape;249;p15"/>
          <p:cNvPicPr preferRelativeResize="0"/>
          <p:nvPr/>
        </p:nvPicPr>
        <p:blipFill rotWithShape="1">
          <a:blip r:embed="rId5">
            <a:alphaModFix/>
          </a:blip>
          <a:srcRect b="0" l="0" r="0" t="0"/>
          <a:stretch/>
        </p:blipFill>
        <p:spPr>
          <a:xfrm>
            <a:off x="5384800" y="3505200"/>
            <a:ext cx="3132667" cy="2427288"/>
          </a:xfrm>
          <a:prstGeom prst="rect">
            <a:avLst/>
          </a:prstGeom>
          <a:noFill/>
          <a:ln cap="flat" cmpd="sng" w="57150">
            <a:solidFill>
              <a:srgbClr val="0000FF"/>
            </a:solidFill>
            <a:prstDash val="solid"/>
            <a:miter lim="800000"/>
            <a:headEnd len="sm" w="sm" type="none"/>
            <a:tailEnd len="sm" w="sm" type="none"/>
          </a:ln>
        </p:spPr>
      </p:pic>
      <p:sp>
        <p:nvSpPr>
          <p:cNvPr id="250" name="Google Shape;250;p15"/>
          <p:cNvSpPr/>
          <p:nvPr/>
        </p:nvSpPr>
        <p:spPr>
          <a:xfrm>
            <a:off x="9347200" y="6172200"/>
            <a:ext cx="2302933" cy="33655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i="1" lang="en-US" sz="1400">
                <a:solidFill>
                  <a:schemeClr val="dk1"/>
                </a:solidFill>
                <a:latin typeface="Calibri"/>
                <a:ea typeface="Calibri"/>
                <a:cs typeface="Calibri"/>
                <a:sym typeface="Calibri"/>
              </a:rPr>
              <a:t>Cửa hàng Tết</a:t>
            </a:r>
            <a:endParaRPr/>
          </a:p>
        </p:txBody>
      </p:sp>
      <p:sp>
        <p:nvSpPr>
          <p:cNvPr id="251" name="Google Shape;251;p15"/>
          <p:cNvSpPr/>
          <p:nvPr/>
        </p:nvSpPr>
        <p:spPr>
          <a:xfrm>
            <a:off x="9042401" y="3200400"/>
            <a:ext cx="2554817" cy="2921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i="1" lang="en-US" sz="1400">
                <a:solidFill>
                  <a:schemeClr val="dk1"/>
                </a:solidFill>
                <a:latin typeface="Calibri"/>
                <a:ea typeface="Calibri"/>
                <a:cs typeface="Calibri"/>
                <a:sym typeface="Calibri"/>
              </a:rPr>
              <a:t>Cửa hàng bách hoá</a:t>
            </a:r>
            <a:endParaRPr/>
          </a:p>
        </p:txBody>
      </p:sp>
      <p:sp>
        <p:nvSpPr>
          <p:cNvPr id="252" name="Google Shape;252;p15"/>
          <p:cNvSpPr/>
          <p:nvPr/>
        </p:nvSpPr>
        <p:spPr>
          <a:xfrm>
            <a:off x="5892801" y="6096000"/>
            <a:ext cx="2554817" cy="36195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i="1" lang="en-US" sz="1400">
                <a:solidFill>
                  <a:schemeClr val="dk1"/>
                </a:solidFill>
                <a:latin typeface="Calibri"/>
                <a:ea typeface="Calibri"/>
                <a:cs typeface="Calibri"/>
                <a:sym typeface="Calibri"/>
              </a:rPr>
              <a:t>Cửa hàng vải</a:t>
            </a:r>
            <a:endParaRPr/>
          </a:p>
        </p:txBody>
      </p:sp>
      <p:grpSp>
        <p:nvGrpSpPr>
          <p:cNvPr id="253" name="Google Shape;253;p15"/>
          <p:cNvGrpSpPr/>
          <p:nvPr/>
        </p:nvGrpSpPr>
        <p:grpSpPr>
          <a:xfrm>
            <a:off x="4267200" y="1524000"/>
            <a:ext cx="3092451" cy="2057400"/>
            <a:chOff x="1791" y="1525"/>
            <a:chExt cx="1951" cy="1497"/>
          </a:xfrm>
        </p:grpSpPr>
        <p:pic>
          <p:nvPicPr>
            <p:cNvPr descr="IMG_0718" id="254" name="Google Shape;254;p15"/>
            <p:cNvPicPr preferRelativeResize="0"/>
            <p:nvPr/>
          </p:nvPicPr>
          <p:blipFill rotWithShape="1">
            <a:blip r:embed="rId6">
              <a:alphaModFix/>
            </a:blip>
            <a:srcRect b="0" l="0" r="0" t="0"/>
            <a:stretch/>
          </p:blipFill>
          <p:spPr>
            <a:xfrm>
              <a:off x="2155" y="1751"/>
              <a:ext cx="1315" cy="986"/>
            </a:xfrm>
            <a:prstGeom prst="rect">
              <a:avLst/>
            </a:prstGeom>
            <a:noFill/>
            <a:ln>
              <a:noFill/>
            </a:ln>
          </p:spPr>
        </p:pic>
        <p:sp>
          <p:nvSpPr>
            <p:cNvPr id="255" name="Google Shape;255;p15"/>
            <p:cNvSpPr/>
            <p:nvPr/>
          </p:nvSpPr>
          <p:spPr>
            <a:xfrm>
              <a:off x="1791" y="1525"/>
              <a:ext cx="1951" cy="1497"/>
            </a:xfrm>
            <a:prstGeom prst="ellipse">
              <a:avLst/>
            </a:prstGeom>
            <a:noFill/>
            <a:ln cap="flat" cmpd="sng" w="3810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ctr">
                <a:spcBef>
                  <a:spcPts val="0"/>
                </a:spcBef>
                <a:spcAft>
                  <a:spcPts val="0"/>
                </a:spcAft>
                <a:buNone/>
              </a:pPr>
              <a:r>
                <a:rPr b="1" i="1" lang="en-US" sz="1400">
                  <a:solidFill>
                    <a:schemeClr val="dk1"/>
                  </a:solidFill>
                  <a:latin typeface="Calibri"/>
                  <a:ea typeface="Calibri"/>
                  <a:cs typeface="Calibri"/>
                  <a:sym typeface="Calibri"/>
                </a:rPr>
                <a:t>Tem phiếu</a:t>
              </a:r>
              <a:endParaRPr/>
            </a:p>
          </p:txBody>
        </p:sp>
      </p:grpSp>
      <p:sp>
        <p:nvSpPr>
          <p:cNvPr id="256" name="Google Shape;256;p15"/>
          <p:cNvSpPr/>
          <p:nvPr/>
        </p:nvSpPr>
        <p:spPr>
          <a:xfrm>
            <a:off x="304800" y="1028036"/>
            <a:ext cx="3759200" cy="4832092"/>
          </a:xfrm>
          <a:prstGeom prst="rect">
            <a:avLst/>
          </a:prstGeom>
          <a:noFill/>
          <a:ln>
            <a:noFill/>
          </a:ln>
        </p:spPr>
        <p:txBody>
          <a:bodyPr anchorCtr="0" anchor="ctr" bIns="45700" lIns="91425" spcFirstLastPara="1" rIns="91425" wrap="square" tIns="45700">
            <a:spAutoFit/>
          </a:bodyPr>
          <a:lstStyle/>
          <a:p>
            <a:pPr indent="457200" lvl="0" marL="0" marR="0" rtl="0" algn="just">
              <a:spcBef>
                <a:spcPts val="0"/>
              </a:spcBef>
              <a:spcAft>
                <a:spcPts val="0"/>
              </a:spcAft>
              <a:buNone/>
            </a:pPr>
            <a:r>
              <a:rPr lang="en-US" sz="2200">
                <a:solidFill>
                  <a:srgbClr val="080808"/>
                </a:solidFill>
                <a:latin typeface="Times New Roman"/>
                <a:ea typeface="Times New Roman"/>
                <a:cs typeface="Times New Roman"/>
                <a:sym typeface="Times New Roman"/>
              </a:rPr>
              <a:t>+ Các cơ quan hành chính can thiệp quá sâu vào hoạt động sản xuất kinh doanh của các doanh nghiệp nhưng lại không chịu trách nhiệm gì về vật chất đối với các quyết định của mình.</a:t>
            </a:r>
            <a:endParaRPr sz="2200">
              <a:solidFill>
                <a:srgbClr val="080808"/>
              </a:solidFill>
              <a:latin typeface="Times New Roman"/>
              <a:ea typeface="Times New Roman"/>
              <a:cs typeface="Times New Roman"/>
              <a:sym typeface="Times New Roman"/>
            </a:endParaRPr>
          </a:p>
          <a:p>
            <a:pPr indent="457200" lvl="0" marL="0" marR="0" rtl="0" algn="just">
              <a:spcBef>
                <a:spcPts val="0"/>
              </a:spcBef>
              <a:spcAft>
                <a:spcPts val="0"/>
              </a:spcAft>
              <a:buNone/>
            </a:pPr>
            <a:r>
              <a:rPr lang="en-US" sz="2200">
                <a:solidFill>
                  <a:srgbClr val="080808"/>
                </a:solidFill>
                <a:latin typeface="Times New Roman"/>
                <a:ea typeface="Times New Roman"/>
                <a:cs typeface="Times New Roman"/>
                <a:sym typeface="Times New Roman"/>
              </a:rPr>
              <a:t>+ Quan hệ hàng hóa - tiền tệ bị coi nhẹ quan hệ hiện vật là chủ yếu, nhà nước quản lý kinh tế thông qua chế độ “cấp phát – giao nộp”.</a:t>
            </a:r>
            <a:endParaRPr sz="2200">
              <a:solidFill>
                <a:srgbClr val="080808"/>
              </a:solidFill>
              <a:latin typeface="Times New Roman"/>
              <a:ea typeface="Times New Roman"/>
              <a:cs typeface="Times New Roman"/>
              <a:sym typeface="Times New Roman"/>
            </a:endParaRPr>
          </a:p>
          <a:p>
            <a:pPr indent="457200" lvl="0" marL="0" marR="0" rtl="0" algn="just">
              <a:spcBef>
                <a:spcPts val="0"/>
              </a:spcBef>
              <a:spcAft>
                <a:spcPts val="0"/>
              </a:spcAft>
              <a:buNone/>
            </a:pPr>
            <a:r>
              <a:rPr lang="en-US" sz="2200">
                <a:solidFill>
                  <a:srgbClr val="080808"/>
                </a:solidFill>
                <a:latin typeface="Times New Roman"/>
                <a:ea typeface="Times New Roman"/>
                <a:cs typeface="Times New Roman"/>
                <a:sym typeface="Times New Roman"/>
              </a:rPr>
              <a:t>+ Bộ máy quản lý cồng kềnh, nhiều cấp trung gian.</a:t>
            </a:r>
            <a:endParaRPr/>
          </a:p>
        </p:txBody>
      </p:sp>
    </p:spTree>
  </p:cSld>
  <p:clrMapOvr>
    <a:masterClrMapping/>
  </p:clrMapOvr>
  <p:transition>
    <p:spli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6"/>
          <p:cNvSpPr txBox="1"/>
          <p:nvPr>
            <p:ph type="title"/>
          </p:nvPr>
        </p:nvSpPr>
        <p:spPr>
          <a:xfrm>
            <a:off x="711200" y="1295400"/>
            <a:ext cx="10972800" cy="1066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Chế </a:t>
            </a:r>
            <a:r>
              <a:rPr lang="en-US"/>
              <a:t>độ kinh tế được thực hiện dưới các hình thức chủ yếu sau:</a:t>
            </a:r>
            <a:endParaRPr/>
          </a:p>
        </p:txBody>
      </p:sp>
      <p:sp>
        <p:nvSpPr>
          <p:cNvPr id="262" name="Google Shape;262;p16"/>
          <p:cNvSpPr txBox="1"/>
          <p:nvPr>
            <p:ph idx="1" type="body"/>
          </p:nvPr>
        </p:nvSpPr>
        <p:spPr>
          <a:xfrm>
            <a:off x="914400" y="3200400"/>
            <a:ext cx="10972800" cy="1676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80808"/>
              </a:buClr>
              <a:buSzPts val="2800"/>
              <a:buChar char="•"/>
            </a:pPr>
            <a:r>
              <a:rPr lang="en-US">
                <a:solidFill>
                  <a:srgbClr val="080808"/>
                </a:solidFill>
                <a:latin typeface="Times New Roman"/>
                <a:ea typeface="Times New Roman"/>
                <a:cs typeface="Times New Roman"/>
                <a:sym typeface="Times New Roman"/>
              </a:rPr>
              <a:t> Bao cấp qua giá</a:t>
            </a:r>
            <a:endParaRPr/>
          </a:p>
          <a:p>
            <a:pPr indent="-228600" lvl="0" marL="228600" rtl="0" algn="l">
              <a:lnSpc>
                <a:spcPct val="90000"/>
              </a:lnSpc>
              <a:spcBef>
                <a:spcPts val="1000"/>
              </a:spcBef>
              <a:spcAft>
                <a:spcPts val="0"/>
              </a:spcAft>
              <a:buClr>
                <a:srgbClr val="080808"/>
              </a:buClr>
              <a:buSzPts val="2800"/>
              <a:buChar char="•"/>
            </a:pPr>
            <a:r>
              <a:rPr lang="en-US">
                <a:solidFill>
                  <a:srgbClr val="080808"/>
                </a:solidFill>
                <a:latin typeface="Times New Roman"/>
                <a:ea typeface="Times New Roman"/>
                <a:cs typeface="Times New Roman"/>
                <a:sym typeface="Times New Roman"/>
              </a:rPr>
              <a:t> Bao cấp qua chế độ tem phiếu</a:t>
            </a:r>
            <a:endParaRPr/>
          </a:p>
          <a:p>
            <a:pPr indent="-228600" lvl="0" marL="228600" rtl="0" algn="l">
              <a:lnSpc>
                <a:spcPct val="90000"/>
              </a:lnSpc>
              <a:spcBef>
                <a:spcPts val="1000"/>
              </a:spcBef>
              <a:spcAft>
                <a:spcPts val="0"/>
              </a:spcAft>
              <a:buClr>
                <a:srgbClr val="080808"/>
              </a:buClr>
              <a:buSzPts val="2800"/>
              <a:buChar char="•"/>
            </a:pPr>
            <a:r>
              <a:rPr lang="en-US">
                <a:solidFill>
                  <a:srgbClr val="080808"/>
                </a:solidFill>
                <a:latin typeface="Times New Roman"/>
                <a:ea typeface="Times New Roman"/>
                <a:cs typeface="Times New Roman"/>
                <a:sym typeface="Times New Roman"/>
              </a:rPr>
              <a:t> Bao cấp theo chế độ cấp phát vốn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p:nvPr/>
        </p:nvSpPr>
        <p:spPr>
          <a:xfrm>
            <a:off x="711200" y="1703389"/>
            <a:ext cx="11480800" cy="604837"/>
          </a:xfrm>
          <a:prstGeom prst="rect">
            <a:avLst/>
          </a:prstGeom>
          <a:noFill/>
          <a:ln>
            <a:noFill/>
          </a:ln>
        </p:spPr>
        <p:txBody>
          <a:bodyPr anchorCtr="0" anchor="ctr" bIns="45700" lIns="91425" spcFirstLastPara="1" rIns="91425" wrap="square" tIns="45700">
            <a:spAutoFit/>
          </a:bodyPr>
          <a:lstStyle/>
          <a:p>
            <a:pPr indent="0" lvl="0" marL="0" marR="0" rtl="0" algn="just">
              <a:lnSpc>
                <a:spcPct val="120000"/>
              </a:lnSpc>
              <a:spcBef>
                <a:spcPts val="0"/>
              </a:spcBef>
              <a:spcAft>
                <a:spcPts val="0"/>
              </a:spcAft>
              <a:buNone/>
            </a:pPr>
            <a:r>
              <a:rPr b="1" lang="en-US" sz="2800">
                <a:solidFill>
                  <a:srgbClr val="080808"/>
                </a:solidFill>
                <a:latin typeface="Times New Roman"/>
                <a:ea typeface="Times New Roman"/>
                <a:cs typeface="Times New Roman"/>
                <a:sym typeface="Times New Roman"/>
              </a:rPr>
              <a:t>+ Kết quả:</a:t>
            </a:r>
            <a:r>
              <a:rPr lang="en-US" sz="2800">
                <a:solidFill>
                  <a:srgbClr val="080808"/>
                </a:solidFill>
                <a:latin typeface="Times New Roman"/>
                <a:ea typeface="Times New Roman"/>
                <a:cs typeface="Times New Roman"/>
                <a:sym typeface="Times New Roman"/>
              </a:rPr>
              <a:t> Kinh tế nước ta rơi vào trì trệ, khủng hoảng.</a:t>
            </a:r>
            <a:endParaRPr sz="2800">
              <a:solidFill>
                <a:srgbClr val="080808"/>
              </a:solidFill>
              <a:latin typeface="Times New Roman"/>
              <a:ea typeface="Times New Roman"/>
              <a:cs typeface="Times New Roman"/>
              <a:sym typeface="Times New Roman"/>
            </a:endParaRPr>
          </a:p>
        </p:txBody>
      </p:sp>
      <p:sp>
        <p:nvSpPr>
          <p:cNvPr id="268" name="Google Shape;268;p17"/>
          <p:cNvSpPr/>
          <p:nvPr/>
        </p:nvSpPr>
        <p:spPr>
          <a:xfrm>
            <a:off x="609600" y="2996175"/>
            <a:ext cx="11074400" cy="1643527"/>
          </a:xfrm>
          <a:prstGeom prst="rect">
            <a:avLst/>
          </a:prstGeom>
          <a:noFill/>
          <a:ln>
            <a:noFill/>
          </a:ln>
        </p:spPr>
        <p:txBody>
          <a:bodyPr anchorCtr="0" anchor="ctr" bIns="45700" lIns="91425" spcFirstLastPara="1" rIns="91425" wrap="square" tIns="45700">
            <a:spAutoFit/>
          </a:bodyPr>
          <a:lstStyle/>
          <a:p>
            <a:pPr indent="0" lvl="0" marL="0" marR="0" rtl="0" algn="just">
              <a:lnSpc>
                <a:spcPct val="120000"/>
              </a:lnSpc>
              <a:spcBef>
                <a:spcPts val="0"/>
              </a:spcBef>
              <a:spcAft>
                <a:spcPts val="0"/>
              </a:spcAft>
              <a:buNone/>
            </a:pPr>
            <a:r>
              <a:rPr b="1" lang="en-US" sz="2800">
                <a:solidFill>
                  <a:srgbClr val="080808"/>
                </a:solidFill>
                <a:latin typeface="Times New Roman"/>
                <a:ea typeface="Times New Roman"/>
                <a:cs typeface="Times New Roman"/>
                <a:sym typeface="Times New Roman"/>
              </a:rPr>
              <a:t>+ Ý nghĩa:</a:t>
            </a:r>
            <a:r>
              <a:rPr lang="en-US" sz="2800">
                <a:solidFill>
                  <a:srgbClr val="080808"/>
                </a:solidFill>
                <a:latin typeface="Times New Roman"/>
                <a:ea typeface="Times New Roman"/>
                <a:cs typeface="Times New Roman"/>
                <a:sym typeface="Times New Roman"/>
              </a:rPr>
              <a:t> Cơ chế này cho phép tập trung tối đa các nguồn lực kinh tế vào các mục tiêu chủ yếu trong từng giai, đoạn đặc biệt trong quá trình tiến hành công nghiệp hóa theo hướng ưu tiên phát triển công nghiệp nặng.</a:t>
            </a:r>
            <a:endParaRPr sz="2800">
              <a:solidFill>
                <a:srgbClr val="080808"/>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8"/>
          <p:cNvSpPr/>
          <p:nvPr/>
        </p:nvSpPr>
        <p:spPr>
          <a:xfrm>
            <a:off x="508000" y="1295401"/>
            <a:ext cx="11277600" cy="1421928"/>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400">
                <a:solidFill>
                  <a:srgbClr val="080808"/>
                </a:solidFill>
                <a:latin typeface="Times New Roman"/>
                <a:ea typeface="Times New Roman"/>
                <a:cs typeface="Times New Roman"/>
                <a:sym typeface="Times New Roman"/>
              </a:rPr>
              <a:t>+ Hạn chế :</a:t>
            </a:r>
            <a:r>
              <a:rPr lang="en-US" sz="2400">
                <a:solidFill>
                  <a:srgbClr val="080808"/>
                </a:solidFill>
                <a:latin typeface="Times New Roman"/>
                <a:ea typeface="Times New Roman"/>
                <a:cs typeface="Times New Roman"/>
                <a:sym typeface="Times New Roman"/>
              </a:rPr>
              <a:t> Thủ tiêu cạnh tranh, kìm hãm tiến bộ khoa học công nghệ, triệt tiêu động lực kinh tế đối với người lao động, không kích thích tính năng động sáng tạo của các đơn vị sản xuất kinh doanh.</a:t>
            </a:r>
            <a:endParaRPr sz="2400">
              <a:solidFill>
                <a:srgbClr val="080808"/>
              </a:solidFill>
              <a:latin typeface="Times New Roman"/>
              <a:ea typeface="Times New Roman"/>
              <a:cs typeface="Times New Roman"/>
              <a:sym typeface="Times New Roman"/>
            </a:endParaRPr>
          </a:p>
        </p:txBody>
      </p:sp>
      <p:sp>
        <p:nvSpPr>
          <p:cNvPr id="274" name="Google Shape;274;p18"/>
          <p:cNvSpPr/>
          <p:nvPr/>
        </p:nvSpPr>
        <p:spPr>
          <a:xfrm>
            <a:off x="508000" y="3200401"/>
            <a:ext cx="11277600" cy="186512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400">
                <a:solidFill>
                  <a:srgbClr val="080808"/>
                </a:solidFill>
                <a:latin typeface="Times New Roman"/>
                <a:ea typeface="Times New Roman"/>
                <a:cs typeface="Times New Roman"/>
                <a:sym typeface="Times New Roman"/>
              </a:rPr>
              <a:t>+ Nguyên nhân:</a:t>
            </a:r>
            <a:r>
              <a:rPr lang="en-US" sz="2400">
                <a:solidFill>
                  <a:srgbClr val="080808"/>
                </a:solidFill>
                <a:latin typeface="Times New Roman"/>
                <a:ea typeface="Times New Roman"/>
                <a:cs typeface="Times New Roman"/>
                <a:sym typeface="Times New Roman"/>
              </a:rPr>
              <a:t> Sai lầm trong nhận thức không thừa nhận sản xuất hàng hóa và cơ chế thị trường, không thừa nhận trên thực tế sự tồn tại của nhiều thành phần kinh tế trong thời kỳ quá độ, muốn nhanh chóng xóa sở hữu tư nhân và kinh tế cá thể, xây dựng nền kinh tế khép kín.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9"/>
          <p:cNvSpPr/>
          <p:nvPr/>
        </p:nvSpPr>
        <p:spPr>
          <a:xfrm>
            <a:off x="609600" y="2681850"/>
            <a:ext cx="11176000" cy="1643527"/>
          </a:xfrm>
          <a:prstGeom prst="rect">
            <a:avLst/>
          </a:prstGeom>
          <a:noFill/>
          <a:ln>
            <a:noFill/>
          </a:ln>
        </p:spPr>
        <p:txBody>
          <a:bodyPr anchorCtr="0" anchor="ctr" bIns="45700" lIns="91425" spcFirstLastPara="1" rIns="91425" wrap="square" tIns="45700">
            <a:spAutoFit/>
          </a:bodyPr>
          <a:lstStyle/>
          <a:p>
            <a:pPr indent="0" lvl="0" marL="0" marR="0" rtl="0" algn="just">
              <a:lnSpc>
                <a:spcPct val="140000"/>
              </a:lnSpc>
              <a:spcBef>
                <a:spcPts val="0"/>
              </a:spcBef>
              <a:spcAft>
                <a:spcPts val="0"/>
              </a:spcAft>
              <a:buNone/>
            </a:pPr>
            <a:r>
              <a:rPr lang="en-US" sz="2400">
                <a:solidFill>
                  <a:srgbClr val="080808"/>
                </a:solidFill>
                <a:latin typeface="Calibri"/>
                <a:ea typeface="Calibri"/>
                <a:cs typeface="Calibri"/>
                <a:sym typeface="Calibri"/>
              </a:rPr>
              <a:t>- Nhu cầu thoát khỏi khủng hoảng kinh tế - xã hội</a:t>
            </a:r>
            <a:endParaRPr/>
          </a:p>
          <a:p>
            <a:pPr indent="0" lvl="0" marL="0" marR="0" rtl="0" algn="just">
              <a:lnSpc>
                <a:spcPct val="140000"/>
              </a:lnSpc>
              <a:spcBef>
                <a:spcPts val="0"/>
              </a:spcBef>
              <a:spcAft>
                <a:spcPts val="0"/>
              </a:spcAft>
              <a:buNone/>
            </a:pPr>
            <a:r>
              <a:rPr lang="en-US" sz="2400">
                <a:solidFill>
                  <a:srgbClr val="080808"/>
                </a:solidFill>
                <a:latin typeface="Calibri"/>
                <a:ea typeface="Calibri"/>
                <a:cs typeface="Calibri"/>
                <a:sym typeface="Calibri"/>
              </a:rPr>
              <a:t>- Các chủ trương, chính sách đổi mới từng phần từ năm 1979 đến năm 1985 và nhu cầu phải đổi mới triệt để cơ chế kế hoạch tập trung quan liêu, bao cấp. </a:t>
            </a:r>
            <a:endParaRPr b="1" i="1" sz="2000">
              <a:solidFill>
                <a:srgbClr val="080808"/>
              </a:solidFill>
              <a:latin typeface="Calibri"/>
              <a:ea typeface="Calibri"/>
              <a:cs typeface="Calibri"/>
              <a:sym typeface="Calibri"/>
            </a:endParaRPr>
          </a:p>
        </p:txBody>
      </p:sp>
      <p:sp>
        <p:nvSpPr>
          <p:cNvPr id="280" name="Google Shape;280;p19"/>
          <p:cNvSpPr/>
          <p:nvPr/>
        </p:nvSpPr>
        <p:spPr>
          <a:xfrm>
            <a:off x="711201" y="1219200"/>
            <a:ext cx="551144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chemeClr val="dk1"/>
                </a:solidFill>
                <a:latin typeface="Calibri"/>
                <a:ea typeface="Calibri"/>
                <a:cs typeface="Calibri"/>
                <a:sym typeface="Calibri"/>
              </a:rPr>
              <a:t>b.  Nhu cầu đổi mới cơ chế quản lý kinh tế</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animEffect filter="fade" transition="in">
                                      <p:cBhvr>
                                        <p:cTn dur="500"/>
                                        <p:tgtEl>
                                          <p:spTgt spid="2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animEffect filter="fade" transition="in">
                                      <p:cBhvr>
                                        <p:cTn dur="500"/>
                                        <p:tgtEl>
                                          <p:spTgt spid="27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nvSpPr>
        <p:spPr>
          <a:xfrm>
            <a:off x="5947572" y="1607273"/>
            <a:ext cx="5923719" cy="5033879"/>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 Từ ngày 15 đến ngày 21/11/1975, Hội nghị hiệp thương chính trị của hai đoàn đại biểu Bắc, Nam (</a:t>
            </a:r>
            <a:r>
              <a:rPr b="0" i="1" lang="en-US" sz="1800" u="none" cap="none" strike="noStrike">
                <a:solidFill>
                  <a:schemeClr val="dk1"/>
                </a:solidFill>
                <a:latin typeface="Times New Roman"/>
                <a:ea typeface="Times New Roman"/>
                <a:cs typeface="Times New Roman"/>
                <a:sym typeface="Times New Roman"/>
              </a:rPr>
              <a:t>Việt Nam Dân chủ Cộng hòa </a:t>
            </a:r>
            <a:r>
              <a:rPr b="0" i="0" lang="en-US" sz="1800" u="none" cap="none" strike="noStrike">
                <a:solidFill>
                  <a:schemeClr val="dk1"/>
                </a:solidFill>
                <a:latin typeface="Times New Roman"/>
                <a:ea typeface="Times New Roman"/>
                <a:cs typeface="Times New Roman"/>
                <a:sym typeface="Times New Roman"/>
              </a:rPr>
              <a:t>và </a:t>
            </a:r>
            <a:r>
              <a:rPr b="0" i="1" lang="en-US" sz="1800" u="none" cap="none" strike="noStrike">
                <a:solidFill>
                  <a:schemeClr val="dk1"/>
                </a:solidFill>
                <a:latin typeface="Times New Roman"/>
                <a:ea typeface="Times New Roman"/>
                <a:cs typeface="Times New Roman"/>
                <a:sym typeface="Times New Roman"/>
              </a:rPr>
              <a:t>Cộng hòa miền Nam Việt Nam) </a:t>
            </a:r>
            <a:r>
              <a:rPr b="0" i="0" lang="en-US" sz="1800" u="none" cap="none" strike="noStrike">
                <a:solidFill>
                  <a:schemeClr val="dk1"/>
                </a:solidFill>
                <a:latin typeface="Times New Roman"/>
                <a:ea typeface="Times New Roman"/>
                <a:cs typeface="Times New Roman"/>
                <a:sym typeface="Times New Roman"/>
              </a:rPr>
              <a:t>họp tại Sài Gòn. </a:t>
            </a:r>
            <a:endParaRPr/>
          </a:p>
          <a:p>
            <a:pPr indent="-285750" lvl="0" marL="285750" marR="0" rtl="0" algn="just">
              <a:lnSpc>
                <a:spcPct val="15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Ngày 25/4/1976, cuộc Tổng tuyển cử bầu Quốc hội chung của nước Việt Nam thống nhất được tiến hành. </a:t>
            </a:r>
            <a:endParaRPr/>
          </a:p>
          <a:p>
            <a:pPr indent="-285750" lvl="0" marL="285750" marR="0" rtl="0" algn="just">
              <a:lnSpc>
                <a:spcPct val="15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Kỳ họp thứ nhất Quốc hội Việt Nam thống nhất từ ngày 24/6 đến ngày 3/7/1976 đã quyết định đặt tên nước là Cộng hoà xã hội chủ nghĩa Việt Nam, Quốc kỳ nền đỏ sao vàng 5 cánh, Quốc ca là bài Tiến quân ca, Quốc huy mang dòng chữ Cộng hoà xã hội chủ nghĩa Việt Nam, Thủ đô là Hà Nội, Thành phố Sài Gòn đổi tên là Thành phố Hồ Chí Minh. </a:t>
            </a:r>
            <a:endParaRPr b="0" i="0" sz="1400" u="none" cap="none" strike="noStrike">
              <a:solidFill>
                <a:schemeClr val="dk1"/>
              </a:solidFill>
              <a:latin typeface="Calibri"/>
              <a:ea typeface="Calibri"/>
              <a:cs typeface="Calibri"/>
              <a:sym typeface="Calibri"/>
            </a:endParaRPr>
          </a:p>
        </p:txBody>
      </p:sp>
      <p:pic>
        <p:nvPicPr>
          <p:cNvPr id="100" name="Google Shape;100;p2"/>
          <p:cNvPicPr preferRelativeResize="0"/>
          <p:nvPr/>
        </p:nvPicPr>
        <p:blipFill rotWithShape="1">
          <a:blip r:embed="rId3">
            <a:alphaModFix/>
          </a:blip>
          <a:srcRect b="0" l="0" r="0" t="0"/>
          <a:stretch/>
        </p:blipFill>
        <p:spPr>
          <a:xfrm>
            <a:off x="1924051" y="1995778"/>
            <a:ext cx="2857500" cy="2266122"/>
          </a:xfrm>
          <a:prstGeom prst="rect">
            <a:avLst/>
          </a:prstGeom>
          <a:noFill/>
          <a:ln>
            <a:noFill/>
          </a:ln>
        </p:spPr>
      </p:pic>
      <p:pic>
        <p:nvPicPr>
          <p:cNvPr id="101" name="Google Shape;101;p2"/>
          <p:cNvPicPr preferRelativeResize="0"/>
          <p:nvPr/>
        </p:nvPicPr>
        <p:blipFill rotWithShape="1">
          <a:blip r:embed="rId4">
            <a:alphaModFix/>
          </a:blip>
          <a:srcRect b="0" l="0" r="0" t="0"/>
          <a:stretch/>
        </p:blipFill>
        <p:spPr>
          <a:xfrm>
            <a:off x="161926" y="1498381"/>
            <a:ext cx="1762125" cy="1863655"/>
          </a:xfrm>
          <a:prstGeom prst="rect">
            <a:avLst/>
          </a:prstGeom>
          <a:noFill/>
          <a:ln>
            <a:noFill/>
          </a:ln>
        </p:spPr>
      </p:pic>
      <p:pic>
        <p:nvPicPr>
          <p:cNvPr id="102" name="Google Shape;102;p2"/>
          <p:cNvPicPr preferRelativeResize="0"/>
          <p:nvPr/>
        </p:nvPicPr>
        <p:blipFill rotWithShape="1">
          <a:blip r:embed="rId5">
            <a:alphaModFix/>
          </a:blip>
          <a:srcRect b="0" l="0" r="0" t="0"/>
          <a:stretch/>
        </p:blipFill>
        <p:spPr>
          <a:xfrm>
            <a:off x="3348161" y="4028951"/>
            <a:ext cx="2448339" cy="2829049"/>
          </a:xfrm>
          <a:prstGeom prst="rect">
            <a:avLst/>
          </a:prstGeom>
          <a:noFill/>
          <a:ln>
            <a:noFill/>
          </a:ln>
        </p:spPr>
      </p:pic>
      <p:pic>
        <p:nvPicPr>
          <p:cNvPr id="103" name="Google Shape;103;p2"/>
          <p:cNvPicPr preferRelativeResize="0"/>
          <p:nvPr/>
        </p:nvPicPr>
        <p:blipFill rotWithShape="1">
          <a:blip r:embed="rId6">
            <a:alphaModFix/>
          </a:blip>
          <a:srcRect b="0" l="0" r="0" t="0"/>
          <a:stretch/>
        </p:blipFill>
        <p:spPr>
          <a:xfrm>
            <a:off x="110945" y="5114925"/>
            <a:ext cx="2619375" cy="1743075"/>
          </a:xfrm>
          <a:prstGeom prst="rect">
            <a:avLst/>
          </a:prstGeom>
          <a:noFill/>
          <a:ln>
            <a:noFill/>
          </a:ln>
        </p:spPr>
      </p:pic>
      <p:sp>
        <p:nvSpPr>
          <p:cNvPr id="104" name="Google Shape;104;p2"/>
          <p:cNvSpPr txBox="1"/>
          <p:nvPr/>
        </p:nvSpPr>
        <p:spPr>
          <a:xfrm>
            <a:off x="1741336" y="312880"/>
            <a:ext cx="10193572" cy="1294393"/>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3.1. LÃNH ĐẠO XÂY DỰNG CHỦ NGHĨA XÃ HỘI VÀ BẢO VỆ TỔ QUỐC (1975-1986)</a:t>
            </a:r>
            <a:endParaRPr b="0" i="0" sz="1400" u="none" cap="none" strike="noStrike">
              <a:solidFill>
                <a:schemeClr val="dk1"/>
              </a:solidFill>
              <a:latin typeface="Calibri"/>
              <a:ea typeface="Calibri"/>
              <a:cs typeface="Calibri"/>
              <a:sym typeface="Calibri"/>
            </a:endParaRPr>
          </a:p>
          <a:p>
            <a:pPr indent="457200" lvl="0" marL="0" marR="0" rtl="0" algn="just">
              <a:lnSpc>
                <a:spcPct val="150000"/>
              </a:lnSpc>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3.1.1. Bước đầu xây dựng chủ nghĩa xã hội và bảo vệ Tổ quốc (1975-1981)</a:t>
            </a:r>
            <a:endParaRPr b="0" i="0" sz="1400" u="none" cap="none" strike="noStrike">
              <a:solidFill>
                <a:schemeClr val="dk1"/>
              </a:solidFill>
              <a:latin typeface="Calibri"/>
              <a:ea typeface="Calibri"/>
              <a:cs typeface="Calibri"/>
              <a:sym typeface="Calibri"/>
            </a:endParaRPr>
          </a:p>
          <a:p>
            <a:pPr indent="457200" lvl="0" marL="457200" marR="0" rtl="0" algn="just">
              <a:lnSpc>
                <a:spcPct val="150000"/>
              </a:lnSpc>
              <a:spcBef>
                <a:spcPts val="0"/>
              </a:spcBef>
              <a:spcAft>
                <a:spcPts val="0"/>
              </a:spcAft>
              <a:buNone/>
            </a:pPr>
            <a:r>
              <a:rPr b="0" i="1" lang="en-US" sz="1800" u="none" cap="none" strike="noStrike">
                <a:solidFill>
                  <a:schemeClr val="dk1"/>
                </a:solidFill>
                <a:latin typeface="Times New Roman"/>
                <a:ea typeface="Times New Roman"/>
                <a:cs typeface="Times New Roman"/>
                <a:sym typeface="Times New Roman"/>
              </a:rPr>
              <a:t>3.1.1.1. Hoàn thành thống nhất đất nước về mặt nhà nước</a:t>
            </a:r>
            <a:endParaRPr b="0" i="0" sz="1400" u="none" cap="none" strike="noStrike">
              <a:solidFill>
                <a:schemeClr val="dk1"/>
              </a:solidFill>
              <a:latin typeface="Calibri"/>
              <a:ea typeface="Calibri"/>
              <a:cs typeface="Calibri"/>
              <a:sym typeface="Calibri"/>
            </a:endParaRPr>
          </a:p>
        </p:txBody>
      </p:sp>
      <p:pic>
        <p:nvPicPr>
          <p:cNvPr descr="C:\Users\ADMIN\Desktop\download.png" id="105" name="Google Shape;105;p2"/>
          <p:cNvPicPr preferRelativeResize="0"/>
          <p:nvPr/>
        </p:nvPicPr>
        <p:blipFill rotWithShape="1">
          <a:blip r:embed="rId7">
            <a:alphaModFix/>
          </a:blip>
          <a:srcRect b="0" l="0" r="0" t="0"/>
          <a:stretch/>
        </p:blipFill>
        <p:spPr>
          <a:xfrm>
            <a:off x="110945" y="3442545"/>
            <a:ext cx="2179673" cy="16723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0"/>
          <p:cNvSpPr txBox="1"/>
          <p:nvPr/>
        </p:nvSpPr>
        <p:spPr>
          <a:xfrm>
            <a:off x="2087418" y="497320"/>
            <a:ext cx="9199418" cy="91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None/>
            </a:pPr>
            <a:r>
              <a:rPr b="1" lang="en-US" sz="2000">
                <a:solidFill>
                  <a:srgbClr val="C00000"/>
                </a:solidFill>
                <a:latin typeface="Times New Roman"/>
                <a:ea typeface="Times New Roman"/>
                <a:cs typeface="Times New Roman"/>
                <a:sym typeface="Times New Roman"/>
              </a:rPr>
              <a:t>ĐẠI HỘI ĐẠI BIỂU TOÀN QUỐC LẦN VI CỦA ĐẢNG 12 – 1986</a:t>
            </a:r>
            <a:endParaRPr/>
          </a:p>
          <a:p>
            <a:pPr indent="-342900" lvl="0" marL="342900" marR="0" rtl="0" algn="ctr">
              <a:spcBef>
                <a:spcPts val="0"/>
              </a:spcBef>
              <a:spcAft>
                <a:spcPts val="0"/>
              </a:spcAft>
              <a:buNone/>
            </a:pPr>
            <a:r>
              <a:rPr b="1" i="1" lang="en-US" sz="2000">
                <a:solidFill>
                  <a:srgbClr val="0000FF"/>
                </a:solidFill>
                <a:latin typeface="Arial"/>
                <a:ea typeface="Arial"/>
                <a:cs typeface="Arial"/>
                <a:sym typeface="Arial"/>
              </a:rPr>
              <a:t>“Đại hội của quyết tâm đổi mới</a:t>
            </a:r>
            <a:endParaRPr/>
          </a:p>
          <a:p>
            <a:pPr indent="-342900" lvl="0" marL="342900" marR="0" rtl="0" algn="ctr">
              <a:spcBef>
                <a:spcPts val="0"/>
              </a:spcBef>
              <a:spcAft>
                <a:spcPts val="0"/>
              </a:spcAft>
              <a:buNone/>
            </a:pPr>
            <a:r>
              <a:rPr b="1" i="1" lang="en-US" sz="2000">
                <a:solidFill>
                  <a:srgbClr val="0000FF"/>
                </a:solidFill>
                <a:latin typeface="Arial"/>
                <a:ea typeface="Arial"/>
                <a:cs typeface="Arial"/>
                <a:sym typeface="Arial"/>
              </a:rPr>
              <a:t> và đoàn kết tiến lên”</a:t>
            </a:r>
            <a:endParaRPr b="1" i="1" sz="2000">
              <a:solidFill>
                <a:srgbClr val="C00000"/>
              </a:solidFill>
              <a:latin typeface="Times New Roman"/>
              <a:ea typeface="Times New Roman"/>
              <a:cs typeface="Times New Roman"/>
              <a:sym typeface="Times New Roman"/>
            </a:endParaRPr>
          </a:p>
        </p:txBody>
      </p:sp>
      <p:pic>
        <p:nvPicPr>
          <p:cNvPr descr="DAI HOI VI.jpg" id="286" name="Google Shape;286;p20"/>
          <p:cNvPicPr preferRelativeResize="0"/>
          <p:nvPr/>
        </p:nvPicPr>
        <p:blipFill rotWithShape="1">
          <a:blip r:embed="rId3">
            <a:alphaModFix/>
          </a:blip>
          <a:srcRect b="11552" l="1052" r="1413" t="1748"/>
          <a:stretch/>
        </p:blipFill>
        <p:spPr>
          <a:xfrm>
            <a:off x="4876800" y="1781176"/>
            <a:ext cx="6807200" cy="3749675"/>
          </a:xfrm>
          <a:prstGeom prst="rect">
            <a:avLst/>
          </a:prstGeom>
          <a:noFill/>
          <a:ln cap="flat" cmpd="sng" w="5715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sp>
        <p:nvSpPr>
          <p:cNvPr id="287" name="Google Shape;287;p20"/>
          <p:cNvSpPr/>
          <p:nvPr/>
        </p:nvSpPr>
        <p:spPr>
          <a:xfrm>
            <a:off x="203200" y="1755776"/>
            <a:ext cx="4470400" cy="3477875"/>
          </a:xfrm>
          <a:prstGeom prst="rect">
            <a:avLst/>
          </a:prstGeom>
          <a:noFill/>
          <a:ln cap="flat" cmpd="sng" w="57150">
            <a:solidFill>
              <a:srgbClr val="99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Đại hội VI khẳng định : </a:t>
            </a:r>
            <a:r>
              <a:rPr lang="en-US" sz="2000">
                <a:solidFill>
                  <a:srgbClr val="FF3300"/>
                </a:solidFill>
                <a:latin typeface="Times New Roman"/>
                <a:ea typeface="Times New Roman"/>
                <a:cs typeface="Times New Roman"/>
                <a:sym typeface="Times New Roman"/>
              </a:rPr>
              <a:t>“Việc bố trí lại cơ cấu kinh tế phải đi đôi với đổi mới cơ chế quản lý kinh tế. Cơ chế tập trung quan liêu, bao cấp từ nhiều năm nay không tạo được động lực phát triển, làm suy yếu kinh tế xã hội chủ nghĩa, hạn chế việc sử dụng và cải tạo các thành phần kinh tế khác, kìm hãm sản xuất, làm giảm tăng năng suất, chất lượng, hiệu quả, gây rối loạn trong phân phối lưu thông và đẻ ra nhiều hiện tượng tiêu cực trong xã hội”.</a:t>
            </a:r>
            <a:endParaRPr/>
          </a:p>
        </p:txBody>
      </p:sp>
    </p:spTree>
  </p:cSld>
  <p:clrMapOvr>
    <a:masterClrMapping/>
  </p:clrMapOvr>
  <p:transition>
    <p:spli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1"/>
          <p:cNvSpPr txBox="1"/>
          <p:nvPr/>
        </p:nvSpPr>
        <p:spPr>
          <a:xfrm>
            <a:off x="1117600" y="4553383"/>
            <a:ext cx="10566400" cy="1630362"/>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800">
                <a:solidFill>
                  <a:schemeClr val="dk1"/>
                </a:solidFill>
                <a:latin typeface="Times New Roman"/>
                <a:ea typeface="Times New Roman"/>
                <a:cs typeface="Times New Roman"/>
                <a:sym typeface="Times New Roman"/>
              </a:rPr>
              <a:t>+ Kinh tế thị trường là trình độ cao của sản xuất hàng hóa nó không phải là sản phẩm riêng của chủ nghĩa tư bản mà là thành tựu phát triển chung của nhân loại.</a:t>
            </a:r>
            <a:endParaRPr sz="2800">
              <a:solidFill>
                <a:schemeClr val="dk1"/>
              </a:solidFill>
              <a:latin typeface="Times New Roman"/>
              <a:ea typeface="Times New Roman"/>
              <a:cs typeface="Times New Roman"/>
              <a:sym typeface="Times New Roman"/>
            </a:endParaRPr>
          </a:p>
        </p:txBody>
      </p:sp>
      <p:sp>
        <p:nvSpPr>
          <p:cNvPr id="293" name="Google Shape;293;p21"/>
          <p:cNvSpPr/>
          <p:nvPr/>
        </p:nvSpPr>
        <p:spPr>
          <a:xfrm>
            <a:off x="914400" y="1547351"/>
            <a:ext cx="10566400" cy="1126462"/>
          </a:xfrm>
          <a:prstGeom prst="rect">
            <a:avLst/>
          </a:prstGeom>
          <a:noFill/>
          <a:ln>
            <a:noFill/>
          </a:ln>
        </p:spPr>
        <p:txBody>
          <a:bodyPr anchorCtr="0" anchor="ctr" bIns="45700" lIns="91425" spcFirstLastPara="1" rIns="91425" wrap="square" tIns="45700">
            <a:spAutoFit/>
          </a:bodyPr>
          <a:lstStyle/>
          <a:p>
            <a:pPr indent="0" lvl="0" marL="0" marR="0" rtl="0" algn="just">
              <a:lnSpc>
                <a:spcPct val="120000"/>
              </a:lnSpc>
              <a:spcBef>
                <a:spcPts val="0"/>
              </a:spcBef>
              <a:spcAft>
                <a:spcPts val="0"/>
              </a:spcAft>
              <a:buNone/>
            </a:pP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Kinh tế thị trường không phải là cái riêng có của chủ nghĩa tư bản mà là thành tựu phát triển chung của nhân loại</a:t>
            </a:r>
            <a:endParaRPr i="1" sz="2800">
              <a:solidFill>
                <a:schemeClr val="dk1"/>
              </a:solidFill>
              <a:latin typeface="Times New Roman"/>
              <a:ea typeface="Times New Roman"/>
              <a:cs typeface="Times New Roman"/>
              <a:sym typeface="Times New Roman"/>
            </a:endParaRPr>
          </a:p>
        </p:txBody>
      </p:sp>
      <p:sp>
        <p:nvSpPr>
          <p:cNvPr id="294" name="Google Shape;294;p21"/>
          <p:cNvSpPr txBox="1"/>
          <p:nvPr/>
        </p:nvSpPr>
        <p:spPr>
          <a:xfrm>
            <a:off x="2133599" y="404091"/>
            <a:ext cx="979054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Tư duy của Đảng về kinh tế thị trường từ ĐH VI đến ĐH VIII</a:t>
            </a:r>
            <a:endParaRPr sz="2800">
              <a:solidFill>
                <a:schemeClr val="dk1"/>
              </a:solidFill>
              <a:latin typeface="Times New Roman"/>
              <a:ea typeface="Times New Roman"/>
              <a:cs typeface="Times New Roman"/>
              <a:sym typeface="Times New Roman"/>
            </a:endParaRPr>
          </a:p>
        </p:txBody>
      </p:sp>
      <p:sp>
        <p:nvSpPr>
          <p:cNvPr id="295" name="Google Shape;295;p21"/>
          <p:cNvSpPr txBox="1"/>
          <p:nvPr/>
        </p:nvSpPr>
        <p:spPr>
          <a:xfrm>
            <a:off x="1117600" y="2941638"/>
            <a:ext cx="10363200" cy="1126462"/>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800">
                <a:solidFill>
                  <a:schemeClr val="dk1"/>
                </a:solidFill>
                <a:latin typeface="Times New Roman"/>
                <a:ea typeface="Times New Roman"/>
                <a:cs typeface="Times New Roman"/>
                <a:sym typeface="Times New Roman"/>
              </a:rPr>
              <a:t>+ Trong một nền kinh tế khi các nguồn lực kinh tế được phân bổ bằng nguyên tắc thị trường thì người ta gọi đó là kinh tế thị trường.</a:t>
            </a:r>
            <a:endParaRPr sz="2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animEffect filter="fade" transition="in">
                                      <p:cBhvr>
                                        <p:cTn dur="500"/>
                                        <p:tgtEl>
                                          <p:spTgt spid="29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2"/>
          <p:cNvSpPr/>
          <p:nvPr/>
        </p:nvSpPr>
        <p:spPr>
          <a:xfrm>
            <a:off x="304800" y="909639"/>
            <a:ext cx="11379200" cy="1203325"/>
          </a:xfrm>
          <a:prstGeom prst="rect">
            <a:avLst/>
          </a:prstGeom>
          <a:noFill/>
          <a:ln>
            <a:noFill/>
          </a:ln>
        </p:spPr>
        <p:txBody>
          <a:bodyPr anchorCtr="0" anchor="ctr" bIns="45700" lIns="91425" spcFirstLastPara="1" rIns="91425" wrap="square" tIns="45700">
            <a:spAutoFit/>
          </a:bodyPr>
          <a:lstStyle/>
          <a:p>
            <a:pPr indent="0" lvl="0" marL="0" marR="0" rtl="0" algn="just">
              <a:lnSpc>
                <a:spcPct val="130000"/>
              </a:lnSpc>
              <a:spcBef>
                <a:spcPts val="0"/>
              </a:spcBef>
              <a:spcAft>
                <a:spcPts val="0"/>
              </a:spcAft>
              <a:buNone/>
            </a:pPr>
            <a:r>
              <a:rPr i="1" lang="en-US" sz="2800">
                <a:solidFill>
                  <a:schemeClr val="dk1"/>
                </a:solidFill>
                <a:latin typeface="Times New Roman"/>
                <a:ea typeface="Times New Roman"/>
                <a:cs typeface="Times New Roman"/>
                <a:sym typeface="Times New Roman"/>
              </a:rPr>
              <a:t>- Kinh tế thị trường còn tồn tại khách quan trong thời kỳ quá độ lên chủ nghĩa xã hội</a:t>
            </a:r>
            <a:endParaRPr i="1" sz="2800">
              <a:solidFill>
                <a:schemeClr val="dk1"/>
              </a:solidFill>
              <a:latin typeface="Times New Roman"/>
              <a:ea typeface="Times New Roman"/>
              <a:cs typeface="Times New Roman"/>
              <a:sym typeface="Times New Roman"/>
            </a:endParaRPr>
          </a:p>
        </p:txBody>
      </p:sp>
      <p:sp>
        <p:nvSpPr>
          <p:cNvPr id="301" name="Google Shape;301;p22"/>
          <p:cNvSpPr txBox="1"/>
          <p:nvPr/>
        </p:nvSpPr>
        <p:spPr>
          <a:xfrm>
            <a:off x="1016000" y="2362201"/>
            <a:ext cx="10668000" cy="22272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Times New Roman"/>
                <a:ea typeface="Times New Roman"/>
                <a:cs typeface="Times New Roman"/>
                <a:sym typeface="Times New Roman"/>
              </a:rPr>
              <a:t>+ Kinh tế thị trường chỉ đối lập với kinh tế tự nhiên tự cung, tự cấp, chứ không đối lập với các chế độ xã hội.</a:t>
            </a:r>
            <a:endParaRPr sz="2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chemeClr val="dk1"/>
                </a:solidFill>
                <a:latin typeface="Times New Roman"/>
                <a:ea typeface="Times New Roman"/>
                <a:cs typeface="Times New Roman"/>
                <a:sym typeface="Times New Roman"/>
              </a:rPr>
              <a:t>+ Kinh tế thị trường không đối lập với chủ nghĩa xã hội, nó tồn tại khách quan trong thời kỳ quá độ lên chủ nghĩa xã hội và cả trong chủ nghĩa xã hội.</a:t>
            </a:r>
            <a:endParaRPr/>
          </a:p>
        </p:txBody>
      </p:sp>
      <p:sp>
        <p:nvSpPr>
          <p:cNvPr id="302" name="Google Shape;302;p22"/>
          <p:cNvSpPr txBox="1"/>
          <p:nvPr/>
        </p:nvSpPr>
        <p:spPr>
          <a:xfrm>
            <a:off x="508000" y="5334000"/>
            <a:ext cx="11176000" cy="9461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 Có thể và cần thiết xây dựng kinh tế thị trường để xây dựng CNXH ở nước ta.</a:t>
            </a:r>
            <a:endParaRPr i="1" sz="2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animEffect filter="fade" transition="in">
                                      <p:cBhvr>
                                        <p:cTn dur="500"/>
                                        <p:tgtEl>
                                          <p:spTgt spid="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3"/>
          <p:cNvSpPr txBox="1"/>
          <p:nvPr>
            <p:ph idx="1" type="body"/>
          </p:nvPr>
        </p:nvSpPr>
        <p:spPr>
          <a:xfrm>
            <a:off x="711200" y="1295401"/>
            <a:ext cx="10972800" cy="505936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80808"/>
              </a:buClr>
              <a:buSzPts val="2800"/>
              <a:buChar char="•"/>
            </a:pPr>
            <a:r>
              <a:rPr b="0" lang="en-US">
                <a:solidFill>
                  <a:srgbClr val="080808"/>
                </a:solidFill>
                <a:latin typeface="Times New Roman"/>
                <a:ea typeface="Times New Roman"/>
                <a:cs typeface="Times New Roman"/>
                <a:sym typeface="Times New Roman"/>
              </a:rPr>
              <a:t> Đại hội VI (12/1986): Chủ trương xây dựng nền kinh tế hàng hoá nhiều thành phần.</a:t>
            </a:r>
            <a:endParaRPr/>
          </a:p>
          <a:p>
            <a:pPr indent="-228600" lvl="0" marL="228600" rtl="0" algn="just">
              <a:lnSpc>
                <a:spcPct val="90000"/>
              </a:lnSpc>
              <a:spcBef>
                <a:spcPts val="1000"/>
              </a:spcBef>
              <a:spcAft>
                <a:spcPts val="0"/>
              </a:spcAft>
              <a:buClr>
                <a:srgbClr val="080808"/>
              </a:buClr>
              <a:buSzPts val="2800"/>
              <a:buChar char="•"/>
            </a:pPr>
            <a:r>
              <a:rPr b="0" lang="en-US">
                <a:solidFill>
                  <a:srgbClr val="080808"/>
                </a:solidFill>
                <a:latin typeface="Times New Roman"/>
                <a:ea typeface="Times New Roman"/>
                <a:cs typeface="Times New Roman"/>
                <a:sym typeface="Times New Roman"/>
              </a:rPr>
              <a:t> Đại hội VII (6/1991): Chủ trương tiếp tục xây dựng nền kinh tế hàng hoá nhiều thành phần</a:t>
            </a:r>
            <a:endParaRPr/>
          </a:p>
          <a:p>
            <a:pPr indent="-228600" lvl="0" marL="228600" rtl="0" algn="just">
              <a:lnSpc>
                <a:spcPct val="90000"/>
              </a:lnSpc>
              <a:spcBef>
                <a:spcPts val="1000"/>
              </a:spcBef>
              <a:spcAft>
                <a:spcPts val="0"/>
              </a:spcAft>
              <a:buClr>
                <a:srgbClr val="080808"/>
              </a:buClr>
              <a:buSzPts val="2800"/>
              <a:buChar char="•"/>
            </a:pPr>
            <a:r>
              <a:rPr b="0" lang="en-US">
                <a:solidFill>
                  <a:srgbClr val="080808"/>
                </a:solidFill>
                <a:latin typeface="Times New Roman"/>
                <a:ea typeface="Times New Roman"/>
                <a:cs typeface="Times New Roman"/>
                <a:sym typeface="Times New Roman"/>
              </a:rPr>
              <a:t> Đại hội VIII (6/1996): Tiếp tục phát triển kinh tế hàng hoá nhiều thành phần vận hành theo cơ chế thị trường có sự quản lý của Nhà nước theo định hướng XHCN</a:t>
            </a:r>
            <a:endParaRPr/>
          </a:p>
          <a:p>
            <a:pPr indent="-228600" lvl="0" marL="228600" rtl="0" algn="just">
              <a:lnSpc>
                <a:spcPct val="90000"/>
              </a:lnSpc>
              <a:spcBef>
                <a:spcPts val="1000"/>
              </a:spcBef>
              <a:spcAft>
                <a:spcPts val="0"/>
              </a:spcAft>
              <a:buClr>
                <a:srgbClr val="080808"/>
              </a:buClr>
              <a:buSzPts val="2800"/>
              <a:buChar char="•"/>
            </a:pPr>
            <a:r>
              <a:rPr b="0" lang="en-US">
                <a:solidFill>
                  <a:srgbClr val="080808"/>
                </a:solidFill>
                <a:latin typeface="Times New Roman"/>
                <a:ea typeface="Times New Roman"/>
                <a:cs typeface="Times New Roman"/>
                <a:sym typeface="Times New Roman"/>
              </a:rPr>
              <a:t> Đại hội IX(4/2001), X(4/2006), XI(01/2011), XII(1/2016), XIII(2/2021): Kinh tế thị trường định hướng XHCN là mô hình kinh tế tổng quát của nước ta trong TKQĐ lên CNXH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4"/>
          <p:cNvSpPr/>
          <p:nvPr/>
        </p:nvSpPr>
        <p:spPr>
          <a:xfrm>
            <a:off x="508000" y="1793254"/>
            <a:ext cx="11277600" cy="4081117"/>
          </a:xfrm>
          <a:prstGeom prst="rect">
            <a:avLst/>
          </a:prstGeom>
          <a:noFill/>
          <a:ln>
            <a:noFill/>
          </a:ln>
        </p:spPr>
        <p:txBody>
          <a:bodyPr anchorCtr="0" anchor="ctr" bIns="45700" lIns="91425" spcFirstLastPara="1" rIns="91425" wrap="square" tIns="45700">
            <a:spAutoFit/>
          </a:bodyPr>
          <a:lstStyle/>
          <a:p>
            <a:pPr indent="-342900" lvl="0" marL="342900" marR="0" rtl="0" algn="just">
              <a:lnSpc>
                <a:spcPct val="135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Các chủ thể kinh tế có tính độc lập, có quyền tự chủ trong sản xuất kinh doanh.</a:t>
            </a:r>
            <a:endParaRPr sz="2400">
              <a:solidFill>
                <a:schemeClr val="dk1"/>
              </a:solidFill>
              <a:latin typeface="Calibri"/>
              <a:ea typeface="Calibri"/>
              <a:cs typeface="Calibri"/>
              <a:sym typeface="Calibri"/>
            </a:endParaRPr>
          </a:p>
          <a:p>
            <a:pPr indent="-342900" lvl="0" marL="342900" marR="0" rtl="0" algn="just">
              <a:lnSpc>
                <a:spcPct val="135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Giá cả cơ bản do cung cầu điều tiết.</a:t>
            </a:r>
            <a:endParaRPr/>
          </a:p>
          <a:p>
            <a:pPr indent="-342900" lvl="0" marL="342900" marR="0" rtl="0" algn="just">
              <a:lnSpc>
                <a:spcPct val="135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Hệ thống thị trường phát triển đồng bộ hoàn hảo (Phải có chủ thể thị trường đông đảo; Phải phát triển đồng bộ các loại thị trường; Phải phát triển thị trường thống nhất trên toàn quốc, kết nối thị trường trong nước với thị trường thế giới).</a:t>
            </a:r>
            <a:endParaRPr sz="2400">
              <a:solidFill>
                <a:schemeClr val="dk1"/>
              </a:solidFill>
              <a:latin typeface="Calibri"/>
              <a:ea typeface="Calibri"/>
              <a:cs typeface="Calibri"/>
              <a:sym typeface="Calibri"/>
            </a:endParaRPr>
          </a:p>
          <a:p>
            <a:pPr indent="-342900" lvl="0" marL="342900" marR="0" rtl="0" algn="just">
              <a:lnSpc>
                <a:spcPct val="135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Nền kinh tế có tính mở cao vận hành theo quy luật vốn có.</a:t>
            </a:r>
            <a:endParaRPr sz="2400">
              <a:solidFill>
                <a:schemeClr val="dk1"/>
              </a:solidFill>
              <a:latin typeface="Calibri"/>
              <a:ea typeface="Calibri"/>
              <a:cs typeface="Calibri"/>
              <a:sym typeface="Calibri"/>
            </a:endParaRPr>
          </a:p>
          <a:p>
            <a:pPr indent="-342900" lvl="0" marL="342900" marR="0" rtl="0" algn="just">
              <a:lnSpc>
                <a:spcPct val="135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Có hệ thống pháp quy kiện toàn </a:t>
            </a:r>
            <a:endParaRPr/>
          </a:p>
          <a:p>
            <a:pPr indent="-342900" lvl="0" marL="342900" marR="0" rtl="0" algn="just">
              <a:lnSpc>
                <a:spcPct val="135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Có sự quản lý vĩ mô của Nhà nước đối với nền kinh tế</a:t>
            </a:r>
            <a:endParaRPr sz="2400">
              <a:solidFill>
                <a:schemeClr val="dk1"/>
              </a:solidFill>
              <a:latin typeface="Calibri"/>
              <a:ea typeface="Calibri"/>
              <a:cs typeface="Calibri"/>
              <a:sym typeface="Calibri"/>
            </a:endParaRPr>
          </a:p>
        </p:txBody>
      </p:sp>
      <p:sp>
        <p:nvSpPr>
          <p:cNvPr id="313" name="Google Shape;313;p24"/>
          <p:cNvSpPr/>
          <p:nvPr/>
        </p:nvSpPr>
        <p:spPr>
          <a:xfrm>
            <a:off x="2854036" y="447963"/>
            <a:ext cx="5689600" cy="895350"/>
          </a:xfrm>
          <a:prstGeom prst="rect">
            <a:avLst/>
          </a:prstGeom>
        </p:spPr>
        <p:txBody>
          <a:bodyPr>
            <a:prstTxWarp prst="textPlain"/>
          </a:bodyPr>
          <a:lstStyle/>
          <a:p>
            <a:pPr lvl="0" algn="ctr"/>
            <a:r>
              <a:rPr b="1"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Arial"/>
              </a:rPr>
              <a:t>Đặc điểm của KTTT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500"/>
                                        <p:tgtEl>
                                          <p:spTgt spid="3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animEffect filter="fade" transition="in">
                                      <p:cBhvr>
                                        <p:cTn dur="500"/>
                                        <p:tgtEl>
                                          <p:spTgt spid="3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animEffect filter="fade" transition="in">
                                      <p:cBhvr>
                                        <p:cTn dur="500"/>
                                        <p:tgtEl>
                                          <p:spTgt spid="3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animEffect filter="fade" transition="in">
                                      <p:cBhvr>
                                        <p:cTn dur="500"/>
                                        <p:tgtEl>
                                          <p:spTgt spid="3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4" st="4"/>
                                            </p:txEl>
                                          </p:spTgt>
                                        </p:tgtEl>
                                        <p:attrNameLst>
                                          <p:attrName>style.visibility</p:attrName>
                                        </p:attrNameLst>
                                      </p:cBhvr>
                                      <p:to>
                                        <p:strVal val="visible"/>
                                      </p:to>
                                    </p:set>
                                    <p:animEffect filter="fade" transition="in">
                                      <p:cBhvr>
                                        <p:cTn dur="500"/>
                                        <p:tgtEl>
                                          <p:spTgt spid="3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5" st="5"/>
                                            </p:txEl>
                                          </p:spTgt>
                                        </p:tgtEl>
                                        <p:attrNameLst>
                                          <p:attrName>style.visibility</p:attrName>
                                        </p:attrNameLst>
                                      </p:cBhvr>
                                      <p:to>
                                        <p:strVal val="visible"/>
                                      </p:to>
                                    </p:set>
                                    <p:animEffect filter="fade" transition="in">
                                      <p:cBhvr>
                                        <p:cTn dur="500"/>
                                        <p:tgtEl>
                                          <p:spTgt spid="31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5"/>
          <p:cNvSpPr/>
          <p:nvPr/>
        </p:nvSpPr>
        <p:spPr>
          <a:xfrm>
            <a:off x="304800" y="2192574"/>
            <a:ext cx="11379200" cy="1421928"/>
          </a:xfrm>
          <a:prstGeom prst="rect">
            <a:avLst/>
          </a:prstGeom>
          <a:noFill/>
          <a:ln>
            <a:noFill/>
          </a:ln>
        </p:spPr>
        <p:txBody>
          <a:bodyPr anchorCtr="0" anchor="ctr" bIns="45700" lIns="91425" spcFirstLastPara="1" rIns="91425" wrap="square" tIns="45700">
            <a:spAutoFit/>
          </a:bodyPr>
          <a:lstStyle/>
          <a:p>
            <a:pPr indent="0" lvl="0" marL="0" marR="0" rtl="0" algn="just">
              <a:lnSpc>
                <a:spcPct val="120000"/>
              </a:lnSpc>
              <a:spcBef>
                <a:spcPts val="0"/>
              </a:spcBef>
              <a:spcAft>
                <a:spcPts val="0"/>
              </a:spcAft>
              <a:buNone/>
            </a:pPr>
            <a:r>
              <a:rPr lang="en-US" sz="2400">
                <a:solidFill>
                  <a:srgbClr val="990000"/>
                </a:solidFill>
                <a:latin typeface="Calibri"/>
                <a:ea typeface="Calibri"/>
                <a:cs typeface="Calibri"/>
                <a:sym typeface="Calibri"/>
              </a:rPr>
              <a:t>       - Đại hội IX khẳng định:</a:t>
            </a:r>
            <a:r>
              <a:rPr lang="en-US" sz="2400">
                <a:solidFill>
                  <a:schemeClr val="dk1"/>
                </a:solidFill>
                <a:latin typeface="Calibri"/>
                <a:ea typeface="Calibri"/>
                <a:cs typeface="Calibri"/>
                <a:sym typeface="Calibri"/>
              </a:rPr>
              <a:t> Xây dựng nền kinh tế thị trường định hướng xã hội chủ nghĩa là mô hình kinh tế tổng quát trong thời kỳ quá độ lên chủ nghĩa xã hội ở nước ta.</a:t>
            </a:r>
            <a:endParaRPr sz="2400">
              <a:solidFill>
                <a:schemeClr val="dk1"/>
              </a:solidFill>
              <a:latin typeface="Calibri"/>
              <a:ea typeface="Calibri"/>
              <a:cs typeface="Calibri"/>
              <a:sym typeface="Calibri"/>
            </a:endParaRPr>
          </a:p>
          <a:p>
            <a:pPr indent="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       </a:t>
            </a:r>
            <a:endParaRPr sz="2400">
              <a:solidFill>
                <a:srgbClr val="990000"/>
              </a:solidFill>
              <a:latin typeface="Calibri"/>
              <a:ea typeface="Calibri"/>
              <a:cs typeface="Calibri"/>
              <a:sym typeface="Calibri"/>
            </a:endParaRPr>
          </a:p>
        </p:txBody>
      </p:sp>
      <p:sp>
        <p:nvSpPr>
          <p:cNvPr id="319" name="Google Shape;319;p25"/>
          <p:cNvSpPr/>
          <p:nvPr/>
        </p:nvSpPr>
        <p:spPr>
          <a:xfrm>
            <a:off x="2225964" y="611833"/>
            <a:ext cx="9144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Tư duy của Đảng về kinh tế thị trường từ Đại hội IX đến Đại hội XIII</a:t>
            </a:r>
            <a:endParaRPr b="1"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5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500"/>
                                        <p:tgtEl>
                                          <p:spTgt spid="31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p:nvPr/>
        </p:nvSpPr>
        <p:spPr>
          <a:xfrm>
            <a:off x="609600" y="2286001"/>
            <a:ext cx="11176000" cy="3139321"/>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400">
                <a:solidFill>
                  <a:schemeClr val="dk1"/>
                </a:solidFill>
                <a:latin typeface="Times New Roman"/>
                <a:ea typeface="Times New Roman"/>
                <a:cs typeface="Times New Roman"/>
                <a:sym typeface="Times New Roman"/>
              </a:rPr>
              <a:t>+ Về mục đích phát triển:</a:t>
            </a:r>
            <a:r>
              <a:rPr lang="en-US" sz="2400">
                <a:solidFill>
                  <a:schemeClr val="dk1"/>
                </a:solidFill>
                <a:latin typeface="Times New Roman"/>
                <a:ea typeface="Times New Roman"/>
                <a:cs typeface="Times New Roman"/>
                <a:sym typeface="Times New Roman"/>
              </a:rPr>
              <a:t> Dân giàu nước mạnh xã hội dân chủ công bằng, văn minh; giải phóng mạnh mẽ lực lượng sản xuất và không ngừng nâng cao đời sống nhân dân; đẩy mạnh xóa đói giảm nghèo, khuyến khích mọi người vươn lên làm giàu chính đáng, giúp đỡ người khác thoát nghèo và từng bước khá giả hơn.</a:t>
            </a:r>
            <a:endParaRPr sz="2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1" lang="en-US" sz="2400">
                <a:solidFill>
                  <a:schemeClr val="dk1"/>
                </a:solidFill>
                <a:latin typeface="Times New Roman"/>
                <a:ea typeface="Times New Roman"/>
                <a:cs typeface="Times New Roman"/>
                <a:sym typeface="Times New Roman"/>
              </a:rPr>
              <a:t>+ Về phương hướng phát triển:</a:t>
            </a:r>
            <a:r>
              <a:rPr lang="en-US" sz="2400">
                <a:solidFill>
                  <a:schemeClr val="dk1"/>
                </a:solidFill>
                <a:latin typeface="Times New Roman"/>
                <a:ea typeface="Times New Roman"/>
                <a:cs typeface="Times New Roman"/>
                <a:sym typeface="Times New Roman"/>
              </a:rPr>
              <a:t> phát triển các thành phần kinh tế, trong đó kinh tế nhà nước giữ vai trò chủ đạo, kinh tế nhà nước cùng với kinh tế tập thể ngày càng trở thành nền tảng vững chắc của nền kinh tế quốc dân.</a:t>
            </a:r>
            <a:endParaRPr sz="2400">
              <a:solidFill>
                <a:schemeClr val="dk1"/>
              </a:solidFill>
              <a:latin typeface="Times New Roman"/>
              <a:ea typeface="Times New Roman"/>
              <a:cs typeface="Times New Roman"/>
              <a:sym typeface="Times New Roman"/>
            </a:endParaRPr>
          </a:p>
        </p:txBody>
      </p:sp>
      <p:sp>
        <p:nvSpPr>
          <p:cNvPr id="325" name="Google Shape;325;p26"/>
          <p:cNvSpPr/>
          <p:nvPr/>
        </p:nvSpPr>
        <p:spPr>
          <a:xfrm>
            <a:off x="1117600" y="1175328"/>
            <a:ext cx="10668000" cy="97872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400">
                <a:solidFill>
                  <a:srgbClr val="990000"/>
                </a:solidFill>
                <a:latin typeface="Times New Roman"/>
                <a:ea typeface="Times New Roman"/>
                <a:cs typeface="Times New Roman"/>
                <a:sym typeface="Times New Roman"/>
              </a:rPr>
              <a:t>- Đại hội X làm rõ hơn về định hướng xã hội chủ nghĩa trong nền kinh tế thị trường ở nước ta, thể hiện trên 4 tiêu chí:</a:t>
            </a:r>
            <a:endParaRPr sz="2400">
              <a:solidFill>
                <a:srgbClr val="99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animEffect filter="fade" transition="in">
                                      <p:cBhvr>
                                        <p:cTn dur="500"/>
                                        <p:tgtEl>
                                          <p:spTgt spid="3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animEffect filter="fade" transition="in">
                                      <p:cBhvr>
                                        <p:cTn dur="500"/>
                                        <p:tgtEl>
                                          <p:spTgt spid="32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7"/>
          <p:cNvSpPr/>
          <p:nvPr/>
        </p:nvSpPr>
        <p:spPr>
          <a:xfrm>
            <a:off x="711200" y="1600201"/>
            <a:ext cx="10972800" cy="2862322"/>
          </a:xfrm>
          <a:prstGeom prst="rect">
            <a:avLst/>
          </a:prstGeom>
          <a:noFill/>
          <a:ln>
            <a:noFill/>
          </a:ln>
        </p:spPr>
        <p:txBody>
          <a:bodyPr anchorCtr="0" anchor="t" bIns="45700" lIns="91425" spcFirstLastPara="1" rIns="91425" wrap="square" tIns="45700">
            <a:spAutoFit/>
          </a:bodyPr>
          <a:lstStyle/>
          <a:p>
            <a:pPr indent="0" lvl="0" marL="0" marR="0" rtl="0" algn="just">
              <a:lnSpc>
                <a:spcPct val="125000"/>
              </a:lnSpc>
              <a:spcBef>
                <a:spcPts val="0"/>
              </a:spcBef>
              <a:spcAft>
                <a:spcPts val="0"/>
              </a:spcAft>
              <a:buNone/>
            </a:pPr>
            <a:r>
              <a:rPr b="1" lang="en-US" sz="2400">
                <a:solidFill>
                  <a:schemeClr val="dk1"/>
                </a:solidFill>
                <a:latin typeface="Times New Roman"/>
                <a:ea typeface="Times New Roman"/>
                <a:cs typeface="Times New Roman"/>
                <a:sym typeface="Times New Roman"/>
              </a:rPr>
              <a:t>+ Về định hướng xã hội và phân phối:</a:t>
            </a:r>
            <a:r>
              <a:rPr lang="en-US" sz="2400">
                <a:solidFill>
                  <a:schemeClr val="dk1"/>
                </a:solidFill>
                <a:latin typeface="Times New Roman"/>
                <a:ea typeface="Times New Roman"/>
                <a:cs typeface="Times New Roman"/>
                <a:sym typeface="Times New Roman"/>
              </a:rPr>
              <a:t> Thực hiện tiến bộ và công bằng xã hội ngay trong từng bước đi và từng chính sách phát triển; tăng trưởng kinh tế gắn kết chặt chẽ và đồng bộ với phát triển xã hội, văn hóa, giáo dục và đào tạo, giải quyết tốt các vấn đề xã hội vì mục tiêu phát triển con người.</a:t>
            </a:r>
            <a:endParaRPr sz="2400">
              <a:solidFill>
                <a:schemeClr val="dk1"/>
              </a:solidFill>
              <a:latin typeface="Times New Roman"/>
              <a:ea typeface="Times New Roman"/>
              <a:cs typeface="Times New Roman"/>
              <a:sym typeface="Times New Roman"/>
            </a:endParaRPr>
          </a:p>
          <a:p>
            <a:pPr indent="0" lvl="0" marL="0" marR="0" rtl="0" algn="just">
              <a:lnSpc>
                <a:spcPct val="125000"/>
              </a:lnSpc>
              <a:spcBef>
                <a:spcPts val="0"/>
              </a:spcBef>
              <a:spcAft>
                <a:spcPts val="0"/>
              </a:spcAft>
              <a:buNone/>
            </a:pPr>
            <a:r>
              <a:rPr b="1" lang="en-US" sz="2400">
                <a:solidFill>
                  <a:schemeClr val="dk1"/>
                </a:solidFill>
                <a:latin typeface="Times New Roman"/>
                <a:ea typeface="Times New Roman"/>
                <a:cs typeface="Times New Roman"/>
                <a:sym typeface="Times New Roman"/>
              </a:rPr>
              <a:t>+ Về quản lý: </a:t>
            </a:r>
            <a:r>
              <a:rPr lang="en-US" sz="2400">
                <a:solidFill>
                  <a:schemeClr val="dk1"/>
                </a:solidFill>
                <a:latin typeface="Times New Roman"/>
                <a:ea typeface="Times New Roman"/>
                <a:cs typeface="Times New Roman"/>
                <a:sym typeface="Times New Roman"/>
              </a:rPr>
              <a:t>phát huy vai trò làm chủ của nhân dân, bảo đảm vai trò quản lý, điều tiết nền kinh tế của nhà nước pháp quyền xã hội chủ nghĩa dưới sự lãnh đạo của Đảng.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nvSpPr>
        <p:spPr>
          <a:xfrm>
            <a:off x="406400" y="228601"/>
            <a:ext cx="11785600" cy="10156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000">
                <a:solidFill>
                  <a:schemeClr val="dk1"/>
                </a:solidFill>
                <a:latin typeface="Times New Roman"/>
                <a:ea typeface="Times New Roman"/>
                <a:cs typeface="Times New Roman"/>
                <a:sym typeface="Times New Roman"/>
              </a:rPr>
              <a:t>Ngoài những đặc điểm của KTTT nói chung thì KTTT ở Việt Nam còn có một số đặc trưng riêng như sau: </a:t>
            </a:r>
            <a:endParaRPr/>
          </a:p>
        </p:txBody>
      </p:sp>
      <p:sp>
        <p:nvSpPr>
          <p:cNvPr id="336" name="Google Shape;336;p28"/>
          <p:cNvSpPr/>
          <p:nvPr/>
        </p:nvSpPr>
        <p:spPr>
          <a:xfrm>
            <a:off x="266700" y="2057400"/>
            <a:ext cx="711200" cy="838200"/>
          </a:xfrm>
          <a:prstGeom prst="notchedRightArrow">
            <a:avLst>
              <a:gd fmla="val 50000" name="adj1"/>
              <a:gd fmla="val 25000" name="adj2"/>
            </a:avLst>
          </a:prstGeom>
          <a:solidFill>
            <a:srgbClr val="FF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28"/>
          <p:cNvSpPr/>
          <p:nvPr/>
        </p:nvSpPr>
        <p:spPr>
          <a:xfrm>
            <a:off x="508000" y="6518275"/>
            <a:ext cx="27432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28"/>
          <p:cNvSpPr txBox="1"/>
          <p:nvPr/>
        </p:nvSpPr>
        <p:spPr>
          <a:xfrm>
            <a:off x="1114475" y="2061001"/>
            <a:ext cx="10668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FF"/>
                </a:solidFill>
                <a:latin typeface="Arial"/>
                <a:ea typeface="Arial"/>
                <a:cs typeface="Arial"/>
                <a:sym typeface="Arial"/>
              </a:rPr>
              <a:t>Mục tiêu phát triển kinh tế - xã hội: Bảo đảm cho mọi người đều được hưởng thành quả của phát triển.</a:t>
            </a:r>
            <a:endParaRPr/>
          </a:p>
        </p:txBody>
      </p:sp>
      <p:sp>
        <p:nvSpPr>
          <p:cNvPr id="339" name="Google Shape;339;p28"/>
          <p:cNvSpPr txBox="1"/>
          <p:nvPr/>
        </p:nvSpPr>
        <p:spPr>
          <a:xfrm>
            <a:off x="917742" y="3190013"/>
            <a:ext cx="10566400" cy="206210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200">
                <a:solidFill>
                  <a:schemeClr val="dk1"/>
                </a:solidFill>
                <a:latin typeface="Calibri"/>
                <a:ea typeface="Calibri"/>
                <a:cs typeface="Calibri"/>
                <a:sym typeface="Calibri"/>
              </a:rPr>
              <a:t>Là nền kinh tế hướng tới phát triển lực lượng sản xuất xây dựng cơ sở vật chất – kỹ thuật của CNXH, nâng cao đời sống nhân dân, thực hiện “Dân giàu, nước mạnh, dân chủ, công bằng, văn minh”.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honda" id="344" name="Google Shape;344;p29"/>
          <p:cNvPicPr preferRelativeResize="0"/>
          <p:nvPr/>
        </p:nvPicPr>
        <p:blipFill rotWithShape="1">
          <a:blip r:embed="rId3">
            <a:alphaModFix/>
          </a:blip>
          <a:srcRect b="0" l="0" r="10252" t="0"/>
          <a:stretch/>
        </p:blipFill>
        <p:spPr>
          <a:xfrm>
            <a:off x="6908800" y="4892676"/>
            <a:ext cx="5283200" cy="1965325"/>
          </a:xfrm>
          <a:prstGeom prst="rect">
            <a:avLst/>
          </a:prstGeom>
          <a:noFill/>
          <a:ln cap="flat" cmpd="sng" w="57150">
            <a:solidFill>
              <a:srgbClr val="FFFFFF"/>
            </a:solidFill>
            <a:prstDash val="solid"/>
            <a:miter lim="800000"/>
            <a:headEnd len="sm" w="sm" type="none"/>
            <a:tailEnd len="sm" w="sm" type="none"/>
          </a:ln>
        </p:spPr>
      </p:pic>
      <p:pic>
        <p:nvPicPr>
          <p:cNvPr descr="petrolimex" id="345" name="Google Shape;345;p29"/>
          <p:cNvPicPr preferRelativeResize="0"/>
          <p:nvPr/>
        </p:nvPicPr>
        <p:blipFill rotWithShape="1">
          <a:blip r:embed="rId4">
            <a:alphaModFix/>
          </a:blip>
          <a:srcRect b="0" l="0" r="0" t="0"/>
          <a:stretch/>
        </p:blipFill>
        <p:spPr>
          <a:xfrm>
            <a:off x="203200" y="2662382"/>
            <a:ext cx="6197600" cy="2133600"/>
          </a:xfrm>
          <a:prstGeom prst="rect">
            <a:avLst/>
          </a:prstGeom>
          <a:noFill/>
          <a:ln cap="flat" cmpd="sng" w="57150">
            <a:solidFill>
              <a:srgbClr val="969696"/>
            </a:solidFill>
            <a:prstDash val="solid"/>
            <a:miter lim="800000"/>
            <a:headEnd len="sm" w="sm" type="none"/>
            <a:tailEnd len="sm" w="sm" type="none"/>
          </a:ln>
        </p:spPr>
      </p:pic>
      <p:pic>
        <p:nvPicPr>
          <p:cNvPr descr="sp32411200420056" id="346" name="Google Shape;346;p29"/>
          <p:cNvPicPr preferRelativeResize="0"/>
          <p:nvPr/>
        </p:nvPicPr>
        <p:blipFill rotWithShape="1">
          <a:blip r:embed="rId5">
            <a:alphaModFix/>
          </a:blip>
          <a:srcRect b="0" l="0" r="0" t="0"/>
          <a:stretch/>
        </p:blipFill>
        <p:spPr>
          <a:xfrm>
            <a:off x="6604000" y="2667000"/>
            <a:ext cx="5588000" cy="1936750"/>
          </a:xfrm>
          <a:prstGeom prst="rect">
            <a:avLst/>
          </a:prstGeom>
          <a:noFill/>
          <a:ln cap="flat" cmpd="sng" w="57150">
            <a:solidFill>
              <a:srgbClr val="808080"/>
            </a:solidFill>
            <a:prstDash val="solid"/>
            <a:miter lim="800000"/>
            <a:headEnd len="sm" w="sm" type="none"/>
            <a:tailEnd len="sm" w="sm" type="none"/>
          </a:ln>
        </p:spPr>
      </p:pic>
      <p:pic>
        <p:nvPicPr>
          <p:cNvPr descr="anh-cua-hang-01" id="347" name="Google Shape;347;p29"/>
          <p:cNvPicPr preferRelativeResize="0"/>
          <p:nvPr/>
        </p:nvPicPr>
        <p:blipFill rotWithShape="1">
          <a:blip r:embed="rId6">
            <a:alphaModFix/>
          </a:blip>
          <a:srcRect b="0" l="0" r="0" t="0"/>
          <a:stretch/>
        </p:blipFill>
        <p:spPr>
          <a:xfrm>
            <a:off x="2124364" y="5035550"/>
            <a:ext cx="3860800" cy="1739900"/>
          </a:xfrm>
          <a:prstGeom prst="rect">
            <a:avLst/>
          </a:prstGeom>
          <a:noFill/>
          <a:ln cap="flat" cmpd="sng" w="57150">
            <a:solidFill>
              <a:srgbClr val="969696"/>
            </a:solidFill>
            <a:prstDash val="solid"/>
            <a:miter lim="800000"/>
            <a:headEnd len="sm" w="sm" type="none"/>
            <a:tailEnd len="sm" w="sm" type="none"/>
          </a:ln>
        </p:spPr>
      </p:pic>
      <p:sp>
        <p:nvSpPr>
          <p:cNvPr id="348" name="Google Shape;348;p29"/>
          <p:cNvSpPr/>
          <p:nvPr/>
        </p:nvSpPr>
        <p:spPr>
          <a:xfrm>
            <a:off x="812801" y="3214832"/>
            <a:ext cx="4127500" cy="514350"/>
          </a:xfrm>
          <a:prstGeom prst="rect">
            <a:avLst/>
          </a:prstGeom>
        </p:spPr>
        <p:txBody>
          <a:bodyPr>
            <a:prstTxWarp prst="textPlain"/>
          </a:bodyPr>
          <a:lstStyle/>
          <a:p>
            <a:pPr lvl="0" algn="ctr"/>
            <a:r>
              <a:rPr b="0" i="0">
                <a:ln>
                  <a:noFill/>
                </a:ln>
                <a:gradFill>
                  <a:gsLst>
                    <a:gs pos="0">
                      <a:srgbClr val="FFFFCC"/>
                    </a:gs>
                    <a:gs pos="100000">
                      <a:srgbClr val="FF9999"/>
                    </a:gs>
                  </a:gsLst>
                  <a:lin ang="5400000" scaled="0"/>
                </a:gradFill>
                <a:latin typeface="Times New Roman"/>
              </a:rPr>
              <a:t>Kinh tế nhà nước</a:t>
            </a:r>
          </a:p>
        </p:txBody>
      </p:sp>
      <p:sp>
        <p:nvSpPr>
          <p:cNvPr id="349" name="Google Shape;349;p29"/>
          <p:cNvSpPr/>
          <p:nvPr/>
        </p:nvSpPr>
        <p:spPr>
          <a:xfrm>
            <a:off x="7518401" y="2362201"/>
            <a:ext cx="3924300" cy="1177925"/>
          </a:xfrm>
          <a:prstGeom prst="rect">
            <a:avLst/>
          </a:prstGeom>
        </p:spPr>
        <p:txBody>
          <a:bodyPr>
            <a:prstTxWarp prst="textPlain"/>
          </a:bodyPr>
          <a:lstStyle/>
          <a:p>
            <a:pPr lvl="0" algn="ctr"/>
            <a:r>
              <a:rPr b="0"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Arial"/>
              </a:rPr>
              <a:t>Kinh tế tập thể</a:t>
            </a:r>
          </a:p>
        </p:txBody>
      </p:sp>
      <p:sp>
        <p:nvSpPr>
          <p:cNvPr id="350" name="Google Shape;350;p29"/>
          <p:cNvSpPr/>
          <p:nvPr/>
        </p:nvSpPr>
        <p:spPr>
          <a:xfrm>
            <a:off x="2438400" y="5638800"/>
            <a:ext cx="3556000" cy="533400"/>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Kinh tế tư nhân</a:t>
            </a:r>
          </a:p>
        </p:txBody>
      </p:sp>
      <p:sp>
        <p:nvSpPr>
          <p:cNvPr id="351" name="Google Shape;351;p29"/>
          <p:cNvSpPr/>
          <p:nvPr/>
        </p:nvSpPr>
        <p:spPr>
          <a:xfrm>
            <a:off x="8801101" y="5638800"/>
            <a:ext cx="3390900" cy="1219200"/>
          </a:xfrm>
          <a:prstGeom prst="rect">
            <a:avLst/>
          </a:prstGeom>
        </p:spPr>
        <p:txBody>
          <a:bodyPr>
            <a:prstTxWarp prst="textPlain"/>
          </a:bodyPr>
          <a:lstStyle/>
          <a:p>
            <a:pPr lvl="0" algn="ctr"/>
            <a:r>
              <a:rPr b="0" i="0">
                <a:ln cap="flat" cmpd="sng" w="12700">
                  <a:solidFill>
                    <a:srgbClr val="3333CC"/>
                  </a:solidFill>
                  <a:prstDash val="solid"/>
                  <a:round/>
                  <a:headEnd len="sm" w="sm" type="none"/>
                  <a:tailEnd len="sm" w="sm" type="none"/>
                </a:ln>
                <a:solidFill>
                  <a:srgbClr val="B2B2B2">
                    <a:alpha val="49803"/>
                  </a:srgbClr>
                </a:solidFill>
                <a:latin typeface="Arial"/>
              </a:rPr>
              <a:t>KT có vốn ĐT nước ngoài</a:t>
            </a:r>
          </a:p>
        </p:txBody>
      </p:sp>
      <p:sp>
        <p:nvSpPr>
          <p:cNvPr id="352" name="Google Shape;352;p29"/>
          <p:cNvSpPr/>
          <p:nvPr/>
        </p:nvSpPr>
        <p:spPr>
          <a:xfrm>
            <a:off x="2124364" y="394855"/>
            <a:ext cx="711200" cy="838200"/>
          </a:xfrm>
          <a:prstGeom prst="notchedRightArrow">
            <a:avLst>
              <a:gd fmla="val 50000" name="adj1"/>
              <a:gd fmla="val 25000" name="adj2"/>
            </a:avLst>
          </a:prstGeom>
          <a:solidFill>
            <a:srgbClr val="FF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29"/>
          <p:cNvSpPr txBox="1"/>
          <p:nvPr/>
        </p:nvSpPr>
        <p:spPr>
          <a:xfrm>
            <a:off x="266700" y="1448336"/>
            <a:ext cx="11778900" cy="1323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Là một nền kinh tế thị trường nhiều hình thức sở hữu, nhiều thành phần kinh tế trong đó kinh tế nhà nước giữ vai trò chủ đạo, kinh tế tập thể không ngừng được củng cố phát triển, kinh tế tư nhân là động lực quan trọng, kinh tế có vốn đầu tư nước ngoài ngày càng được khuyến khích phát triển. Các chủ thể thuộc các thành phần kinh tế bình đẳng, hợp tác, cạnh tranh theo pháp luật.</a:t>
            </a:r>
            <a:endParaRPr sz="2000">
              <a:solidFill>
                <a:schemeClr val="dk1"/>
              </a:solidFill>
              <a:latin typeface="Times New Roman"/>
              <a:ea typeface="Times New Roman"/>
              <a:cs typeface="Times New Roman"/>
              <a:sym typeface="Times New Roman"/>
            </a:endParaRPr>
          </a:p>
        </p:txBody>
      </p:sp>
      <p:sp>
        <p:nvSpPr>
          <p:cNvPr id="354" name="Google Shape;354;p29"/>
          <p:cNvSpPr txBox="1"/>
          <p:nvPr/>
        </p:nvSpPr>
        <p:spPr>
          <a:xfrm>
            <a:off x="3203865" y="581891"/>
            <a:ext cx="55972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Về chế độ sở hữu và các thành phần kinh tế</a:t>
            </a:r>
            <a:endParaRPr b="1" sz="2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p:nvPr/>
        </p:nvSpPr>
        <p:spPr>
          <a:xfrm>
            <a:off x="304800" y="1941639"/>
            <a:ext cx="11379300" cy="1766700"/>
          </a:xfrm>
          <a:prstGeom prst="rect">
            <a:avLst/>
          </a:prstGeom>
          <a:noFill/>
          <a:ln>
            <a:noFill/>
          </a:ln>
        </p:spPr>
        <p:txBody>
          <a:bodyPr anchorCtr="0" anchor="ctr" bIns="45700" lIns="91425" spcFirstLastPara="1" rIns="91425" wrap="square" tIns="45700">
            <a:spAutoFit/>
          </a:bodyPr>
          <a:lstStyle/>
          <a:p>
            <a:pPr indent="457200" lvl="0" marL="0" marR="0" rtl="0" algn="just">
              <a:spcBef>
                <a:spcPts val="0"/>
              </a:spcBef>
              <a:spcAft>
                <a:spcPts val="0"/>
              </a:spcAft>
              <a:buNone/>
            </a:pPr>
            <a:r>
              <a:rPr b="0" i="0" lang="en-US" sz="2800" u="none" cap="none" strike="noStrike">
                <a:solidFill>
                  <a:schemeClr val="dk1"/>
                </a:solidFill>
                <a:latin typeface="Calibri"/>
                <a:ea typeface="Calibri"/>
                <a:cs typeface="Calibri"/>
                <a:sym typeface="Calibri"/>
              </a:rPr>
              <a:t>Đại hội lần thứ III (9/1960) xác định: </a:t>
            </a:r>
            <a:endParaRPr/>
          </a:p>
          <a:p>
            <a:pPr indent="457200" lvl="0" marL="0" marR="0" rtl="0" algn="just">
              <a:spcBef>
                <a:spcPts val="0"/>
              </a:spcBef>
              <a:spcAft>
                <a:spcPts val="0"/>
              </a:spcAft>
              <a:buNone/>
            </a:pPr>
            <a:r>
              <a:rPr b="0" i="0" lang="en-US" sz="2800" u="none" cap="none" strike="noStrike">
                <a:solidFill>
                  <a:schemeClr val="dk1"/>
                </a:solidFill>
                <a:latin typeface="Calibri"/>
                <a:ea typeface="Calibri"/>
                <a:cs typeface="Calibri"/>
                <a:sym typeface="Calibri"/>
              </a:rPr>
              <a:t>	- </a:t>
            </a:r>
            <a:r>
              <a:rPr b="0" i="0" lang="en-US" sz="2400" u="none" cap="none" strike="noStrike">
                <a:solidFill>
                  <a:schemeClr val="dk1"/>
                </a:solidFill>
                <a:latin typeface="Calibri"/>
                <a:ea typeface="Calibri"/>
                <a:cs typeface="Calibri"/>
                <a:sym typeface="Calibri"/>
              </a:rPr>
              <a:t>CNH xã hội chủ nghĩa được xem là trung tâm trong suốt thời kỳ quá độ ở nước ta.</a:t>
            </a:r>
            <a:endParaRPr b="0" i="0" sz="500" u="none" cap="none" strike="noStrike">
              <a:solidFill>
                <a:schemeClr val="dk1"/>
              </a:solidFill>
              <a:latin typeface="Calibri"/>
              <a:ea typeface="Calibri"/>
              <a:cs typeface="Calibri"/>
              <a:sym typeface="Calibri"/>
            </a:endParaRPr>
          </a:p>
          <a:p>
            <a:pPr indent="457200" lvl="0" marL="0" marR="0" rtl="0" algn="just">
              <a:lnSpc>
                <a:spcPct val="120000"/>
              </a:lnSpc>
              <a:spcBef>
                <a:spcPts val="0"/>
              </a:spcBef>
              <a:spcAft>
                <a:spcPts val="0"/>
              </a:spcAft>
              <a:buNone/>
            </a:pPr>
            <a:r>
              <a:rPr b="1" i="0" lang="en-US" sz="2400" u="none" cap="none" strike="noStrike">
                <a:solidFill>
                  <a:srgbClr val="FF0000"/>
                </a:solidFill>
                <a:latin typeface="Calibri"/>
                <a:ea typeface="Calibri"/>
                <a:cs typeface="Calibri"/>
                <a:sym typeface="Calibri"/>
              </a:rPr>
              <a:t>	- Mục tiêu cơ bản của công nghiệp hoá:</a:t>
            </a:r>
            <a:r>
              <a:rPr b="0" i="0" lang="en-US" sz="2000" u="none" cap="none" strike="noStrike">
                <a:solidFill>
                  <a:schemeClr val="folHlink"/>
                </a:solidFill>
                <a:latin typeface="Calibri"/>
                <a:ea typeface="Calibri"/>
                <a:cs typeface="Calibri"/>
                <a:sym typeface="Calibri"/>
              </a:rPr>
              <a:t> </a:t>
            </a:r>
            <a:r>
              <a:rPr b="0" i="0" lang="en-US" sz="2000" u="none" cap="none" strike="noStrike">
                <a:solidFill>
                  <a:srgbClr val="000066"/>
                </a:solidFill>
                <a:latin typeface="Calibri"/>
                <a:ea typeface="Calibri"/>
                <a:cs typeface="Calibri"/>
                <a:sym typeface="Calibri"/>
              </a:rPr>
              <a:t>Xây dựng một nền kinh tế xã hội chủ nghĩa cân đối và hiện đại; bước đầu xây dựng cơ sở vật chất kỹ thuật của chủ nghĩa xã hội.</a:t>
            </a:r>
            <a:endParaRPr/>
          </a:p>
        </p:txBody>
      </p:sp>
      <p:pic>
        <p:nvPicPr>
          <p:cNvPr descr="Cau_treo[1]" id="111" name="Google Shape;111;p3"/>
          <p:cNvPicPr preferRelativeResize="0"/>
          <p:nvPr/>
        </p:nvPicPr>
        <p:blipFill rotWithShape="1">
          <a:blip r:embed="rId3">
            <a:alphaModFix/>
          </a:blip>
          <a:srcRect b="0" l="0" r="0" t="0"/>
          <a:stretch/>
        </p:blipFill>
        <p:spPr>
          <a:xfrm>
            <a:off x="7112000" y="4114800"/>
            <a:ext cx="5080000" cy="2743200"/>
          </a:xfrm>
          <a:prstGeom prst="rect">
            <a:avLst/>
          </a:prstGeom>
          <a:noFill/>
          <a:ln cap="flat" cmpd="sng" w="38100">
            <a:solidFill>
              <a:srgbClr val="000000"/>
            </a:solidFill>
            <a:prstDash val="solid"/>
            <a:miter lim="800000"/>
            <a:headEnd len="sm" w="sm" type="none"/>
            <a:tailEnd len="sm" w="sm" type="none"/>
          </a:ln>
        </p:spPr>
      </p:pic>
      <p:pic>
        <p:nvPicPr>
          <p:cNvPr descr="22-tang-quan-3_A2[1]" id="112" name="Google Shape;112;p3"/>
          <p:cNvPicPr preferRelativeResize="0"/>
          <p:nvPr/>
        </p:nvPicPr>
        <p:blipFill rotWithShape="1">
          <a:blip r:embed="rId4">
            <a:alphaModFix/>
          </a:blip>
          <a:srcRect b="0" l="0" r="0" t="0"/>
          <a:stretch/>
        </p:blipFill>
        <p:spPr>
          <a:xfrm>
            <a:off x="1320800" y="4343400"/>
            <a:ext cx="5080000" cy="2286000"/>
          </a:xfrm>
          <a:prstGeom prst="rect">
            <a:avLst/>
          </a:prstGeom>
          <a:noFill/>
          <a:ln cap="flat" cmpd="sng" w="19050">
            <a:solidFill>
              <a:srgbClr val="000000"/>
            </a:solidFill>
            <a:prstDash val="solid"/>
            <a:miter lim="800000"/>
            <a:headEnd len="sm" w="sm" type="none"/>
            <a:tailEnd len="sm" w="sm" type="none"/>
          </a:ln>
        </p:spPr>
      </p:pic>
      <p:sp>
        <p:nvSpPr>
          <p:cNvPr id="113" name="Google Shape;113;p3"/>
          <p:cNvSpPr/>
          <p:nvPr/>
        </p:nvSpPr>
        <p:spPr>
          <a:xfrm>
            <a:off x="2225964" y="640813"/>
            <a:ext cx="6640946" cy="523220"/>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i="0" lang="en-US" sz="2800" u="none" cap="none" strike="noStrike">
                <a:solidFill>
                  <a:srgbClr val="0000CC"/>
                </a:solidFill>
                <a:latin typeface="Calibri"/>
                <a:ea typeface="Calibri"/>
                <a:cs typeface="Calibri"/>
                <a:sym typeface="Calibri"/>
              </a:rPr>
              <a:t>Chủ trương của Đảng về công nghiệp hoá</a:t>
            </a:r>
            <a:endParaRPr b="0" i="0" sz="2800" u="none" cap="none" strike="noStrike">
              <a:solidFill>
                <a:srgbClr val="0000CC"/>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5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5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500"/>
                                        <p:tgtEl>
                                          <p:spTgt spid="11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nvSpPr>
        <p:spPr>
          <a:xfrm>
            <a:off x="2540000" y="1981201"/>
            <a:ext cx="9347200" cy="10772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200">
                <a:solidFill>
                  <a:srgbClr val="0000FF"/>
                </a:solidFill>
                <a:latin typeface="Times New Roman"/>
                <a:ea typeface="Times New Roman"/>
                <a:cs typeface="Times New Roman"/>
                <a:sym typeface="Times New Roman"/>
              </a:rPr>
              <a:t>Thực hiện nhiều hình thức phân phối trong đó phân phối theo lao động giữ vai trò chủ đạo.</a:t>
            </a:r>
            <a:endParaRPr/>
          </a:p>
        </p:txBody>
      </p:sp>
      <p:pic>
        <p:nvPicPr>
          <p:cNvPr descr="images36" id="360" name="Google Shape;360;p30"/>
          <p:cNvPicPr preferRelativeResize="0"/>
          <p:nvPr/>
        </p:nvPicPr>
        <p:blipFill rotWithShape="1">
          <a:blip r:embed="rId3">
            <a:alphaModFix/>
          </a:blip>
          <a:srcRect b="0" l="0" r="0" t="0"/>
          <a:stretch/>
        </p:blipFill>
        <p:spPr>
          <a:xfrm>
            <a:off x="0" y="0"/>
            <a:ext cx="3759200" cy="1905000"/>
          </a:xfrm>
          <a:prstGeom prst="rect">
            <a:avLst/>
          </a:prstGeom>
          <a:noFill/>
          <a:ln>
            <a:noFill/>
          </a:ln>
        </p:spPr>
      </p:pic>
      <p:sp>
        <p:nvSpPr>
          <p:cNvPr id="361" name="Google Shape;361;p30"/>
          <p:cNvSpPr/>
          <p:nvPr/>
        </p:nvSpPr>
        <p:spPr>
          <a:xfrm>
            <a:off x="1320800" y="2209800"/>
            <a:ext cx="711200" cy="838200"/>
          </a:xfrm>
          <a:prstGeom prst="notchedRightArrow">
            <a:avLst>
              <a:gd fmla="val 50000" name="adj1"/>
              <a:gd fmla="val 25000" name="adj2"/>
            </a:avLst>
          </a:prstGeom>
          <a:solidFill>
            <a:srgbClr val="FF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30"/>
          <p:cNvSpPr txBox="1"/>
          <p:nvPr/>
        </p:nvSpPr>
        <p:spPr>
          <a:xfrm>
            <a:off x="3759200" y="4267200"/>
            <a:ext cx="80264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Arial"/>
                <a:ea typeface="Arial"/>
                <a:cs typeface="Arial"/>
                <a:sym typeface="Arial"/>
              </a:rPr>
              <a:t>Các loại phân phối: Phân phối theo lao động, theo tài sản hay vốn cổ phần, theo các quỹ phúc lợi tập thể hay xã hội</a:t>
            </a:r>
            <a:endParaRPr/>
          </a:p>
        </p:txBody>
      </p:sp>
      <p:sp>
        <p:nvSpPr>
          <p:cNvPr id="363" name="Google Shape;363;p30"/>
          <p:cNvSpPr/>
          <p:nvPr/>
        </p:nvSpPr>
        <p:spPr>
          <a:xfrm rot="-823813">
            <a:off x="2540000" y="3581400"/>
            <a:ext cx="711200" cy="1295400"/>
          </a:xfrm>
          <a:prstGeom prst="curvedRightArrow">
            <a:avLst>
              <a:gd fmla="val 48571" name="adj1"/>
              <a:gd fmla="val 97143" name="adj2"/>
              <a:gd fmla="val 33333" name="adj3"/>
            </a:avLst>
          </a:prstGeom>
          <a:solidFill>
            <a:srgbClr val="99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1"/>
          <p:cNvSpPr txBox="1"/>
          <p:nvPr/>
        </p:nvSpPr>
        <p:spPr>
          <a:xfrm>
            <a:off x="2032000" y="2590801"/>
            <a:ext cx="9753600" cy="10772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200">
                <a:solidFill>
                  <a:srgbClr val="0000FF"/>
                </a:solidFill>
                <a:latin typeface="Arial"/>
                <a:ea typeface="Arial"/>
                <a:cs typeface="Arial"/>
                <a:sym typeface="Arial"/>
              </a:rPr>
              <a:t>Cơ chế vận hành là cơ chế thị trường có sự quản lý của nhà nước theo định hướng xã hội chủ nghĩa</a:t>
            </a:r>
            <a:endParaRPr/>
          </a:p>
        </p:txBody>
      </p:sp>
      <p:pic>
        <p:nvPicPr>
          <p:cNvPr descr="DHX" id="369" name="Google Shape;369;p31"/>
          <p:cNvPicPr preferRelativeResize="0"/>
          <p:nvPr/>
        </p:nvPicPr>
        <p:blipFill rotWithShape="1">
          <a:blip r:embed="rId3">
            <a:alphaModFix/>
          </a:blip>
          <a:srcRect b="0" l="0" r="0" t="0"/>
          <a:stretch/>
        </p:blipFill>
        <p:spPr>
          <a:xfrm>
            <a:off x="0" y="-34925"/>
            <a:ext cx="6197600" cy="2473325"/>
          </a:xfrm>
          <a:prstGeom prst="rect">
            <a:avLst/>
          </a:prstGeom>
          <a:noFill/>
          <a:ln>
            <a:noFill/>
          </a:ln>
        </p:spPr>
      </p:pic>
      <p:sp>
        <p:nvSpPr>
          <p:cNvPr id="370" name="Google Shape;370;p31"/>
          <p:cNvSpPr/>
          <p:nvPr/>
        </p:nvSpPr>
        <p:spPr>
          <a:xfrm>
            <a:off x="711200" y="2667000"/>
            <a:ext cx="711200" cy="838200"/>
          </a:xfrm>
          <a:prstGeom prst="notchedRightArrow">
            <a:avLst>
              <a:gd fmla="val 50000" name="adj1"/>
              <a:gd fmla="val 25000" name="adj2"/>
            </a:avLst>
          </a:prstGeom>
          <a:solidFill>
            <a:srgbClr val="FF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31"/>
          <p:cNvSpPr txBox="1"/>
          <p:nvPr/>
        </p:nvSpPr>
        <p:spPr>
          <a:xfrm>
            <a:off x="2946400" y="4800600"/>
            <a:ext cx="8839200"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Arial"/>
                <a:ea typeface="Arial"/>
                <a:cs typeface="Arial"/>
                <a:sym typeface="Arial"/>
              </a:rPr>
              <a:t>Quản lý của nhà nước pháp quyền XHCN (nhà nước của dân, do dân, vì dân) =&gt; nhằm sửa chữa những thất bại của thị trường và thực hiện các mục tiêu xã hội đảm bảo cho nền kinh tế theo đúng định hướng XHCN</a:t>
            </a:r>
            <a:endParaRPr/>
          </a:p>
        </p:txBody>
      </p:sp>
      <p:sp>
        <p:nvSpPr>
          <p:cNvPr id="372" name="Google Shape;372;p31"/>
          <p:cNvSpPr/>
          <p:nvPr/>
        </p:nvSpPr>
        <p:spPr>
          <a:xfrm rot="-823813">
            <a:off x="2235200" y="4191000"/>
            <a:ext cx="711200" cy="1295400"/>
          </a:xfrm>
          <a:prstGeom prst="curvedRightArrow">
            <a:avLst>
              <a:gd fmla="val 48571" name="adj1"/>
              <a:gd fmla="val 97143" name="adj2"/>
              <a:gd fmla="val 33333" name="adj3"/>
            </a:avLst>
          </a:prstGeom>
          <a:solidFill>
            <a:srgbClr val="99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2"/>
          <p:cNvSpPr txBox="1"/>
          <p:nvPr/>
        </p:nvSpPr>
        <p:spPr>
          <a:xfrm>
            <a:off x="914400" y="1163783"/>
            <a:ext cx="10668000" cy="34901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Nhà nước điều tiết nền kinh tế thông qua việc thực hiện các chức năng sau:</a:t>
            </a:r>
            <a:endParaRPr/>
          </a:p>
          <a:p>
            <a:pPr indent="-152400" lvl="0" marL="0" marR="0" rtl="0" algn="just">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Phải định hướng cho sự phát triển thông qua các chiến lược kế hoạch, quy hoạch, các dự án kinh tế...</a:t>
            </a:r>
            <a:endParaRPr/>
          </a:p>
          <a:p>
            <a:pPr indent="-152400" lvl="0" marL="0" marR="0" rtl="0" algn="just">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Ổn định kinh tế vĩ mô: chống thất nghiệp, khủng hoảng, lạm phát</a:t>
            </a:r>
            <a:endParaRPr/>
          </a:p>
          <a:p>
            <a:pPr indent="-152400" lvl="0" marL="0" marR="0" rtl="0" algn="just">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Xây dựng hệ thống pháp luật thực hiện chức năng của nhà nước</a:t>
            </a:r>
            <a:endParaRPr/>
          </a:p>
          <a:p>
            <a:pPr indent="-152400" lvl="0" marL="0" marR="0" rtl="0" algn="just">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Sửa chữa những thất bại, những khuyết tật của cơ chế thị trường</a:t>
            </a:r>
            <a:endParaRPr/>
          </a:p>
          <a:p>
            <a:pPr indent="-152400" lvl="0" marL="0" marR="0" rtl="0" algn="just">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Thực hiện phân phối và phân phối lại thu nhập quốc dân</a:t>
            </a:r>
            <a:endParaRPr/>
          </a:p>
          <a:p>
            <a:pPr indent="-152400" lvl="0" marL="0" marR="0" rtl="0" algn="just">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Quản lý tài sản quốc gia</a:t>
            </a:r>
            <a:endParaRPr/>
          </a:p>
        </p:txBody>
      </p:sp>
      <p:sp>
        <p:nvSpPr>
          <p:cNvPr id="378" name="Google Shape;378;p32"/>
          <p:cNvSpPr/>
          <p:nvPr/>
        </p:nvSpPr>
        <p:spPr>
          <a:xfrm>
            <a:off x="2235200" y="6019800"/>
            <a:ext cx="508000" cy="609600"/>
          </a:xfrm>
          <a:prstGeom prst="rightArrow">
            <a:avLst>
              <a:gd fmla="val 50000" name="adj1"/>
              <a:gd fmla="val 25000" name="adj2"/>
            </a:avLst>
          </a:prstGeom>
          <a:solidFill>
            <a:srgbClr val="99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32"/>
          <p:cNvSpPr txBox="1"/>
          <p:nvPr/>
        </p:nvSpPr>
        <p:spPr>
          <a:xfrm>
            <a:off x="3657600" y="5943601"/>
            <a:ext cx="7924800" cy="701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Công cụ: hệ thống pháp luật, kế hoạch hoá, chính sách tài khoá, chính sách tài chính tiền tệ</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3"/>
          <p:cNvSpPr txBox="1"/>
          <p:nvPr/>
        </p:nvSpPr>
        <p:spPr>
          <a:xfrm>
            <a:off x="2743200" y="3657600"/>
            <a:ext cx="8940800" cy="9461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FF"/>
                </a:solidFill>
                <a:latin typeface="Arial"/>
                <a:ea typeface="Arial"/>
                <a:cs typeface="Arial"/>
                <a:sym typeface="Arial"/>
              </a:rPr>
              <a:t>Thúc đẩy tăng trưởng kinh tế đồng thời với bảo đảm công bằng xã hội</a:t>
            </a:r>
            <a:endParaRPr/>
          </a:p>
        </p:txBody>
      </p:sp>
      <p:sp>
        <p:nvSpPr>
          <p:cNvPr id="385" name="Google Shape;385;p33"/>
          <p:cNvSpPr/>
          <p:nvPr/>
        </p:nvSpPr>
        <p:spPr>
          <a:xfrm>
            <a:off x="1625600" y="3429000"/>
            <a:ext cx="711200" cy="838200"/>
          </a:xfrm>
          <a:prstGeom prst="notchedRightArrow">
            <a:avLst>
              <a:gd fmla="val 50000" name="adj1"/>
              <a:gd fmla="val 25000" name="adj2"/>
            </a:avLst>
          </a:prstGeom>
          <a:solidFill>
            <a:srgbClr val="FF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balancing" id="386" name="Google Shape;386;p33"/>
          <p:cNvPicPr preferRelativeResize="0"/>
          <p:nvPr/>
        </p:nvPicPr>
        <p:blipFill rotWithShape="1">
          <a:blip r:embed="rId3">
            <a:alphaModFix/>
          </a:blip>
          <a:srcRect b="0" l="0" r="0" t="0"/>
          <a:stretch/>
        </p:blipFill>
        <p:spPr>
          <a:xfrm>
            <a:off x="3352800" y="990601"/>
            <a:ext cx="5486400" cy="21701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wto" id="391" name="Google Shape;391;p34"/>
          <p:cNvPicPr preferRelativeResize="0"/>
          <p:nvPr/>
        </p:nvPicPr>
        <p:blipFill rotWithShape="1">
          <a:blip r:embed="rId3">
            <a:alphaModFix/>
          </a:blip>
          <a:srcRect b="0" l="0" r="0" t="0"/>
          <a:stretch/>
        </p:blipFill>
        <p:spPr>
          <a:xfrm>
            <a:off x="9855200" y="1295400"/>
            <a:ext cx="2051051" cy="1735138"/>
          </a:xfrm>
          <a:prstGeom prst="rect">
            <a:avLst/>
          </a:prstGeom>
          <a:noFill/>
          <a:ln cap="flat" cmpd="sng" w="57150">
            <a:solidFill>
              <a:schemeClr val="folHlink"/>
            </a:solidFill>
            <a:prstDash val="solid"/>
            <a:miter lim="800000"/>
            <a:headEnd len="sm" w="sm" type="none"/>
            <a:tailEnd len="sm" w="sm" type="none"/>
          </a:ln>
        </p:spPr>
      </p:pic>
      <p:pic>
        <p:nvPicPr>
          <p:cNvPr descr="vietnam2" id="392" name="Google Shape;392;p34"/>
          <p:cNvPicPr preferRelativeResize="0"/>
          <p:nvPr/>
        </p:nvPicPr>
        <p:blipFill rotWithShape="1">
          <a:blip r:embed="rId4">
            <a:alphaModFix/>
          </a:blip>
          <a:srcRect b="0" l="0" r="0" t="0"/>
          <a:stretch/>
        </p:blipFill>
        <p:spPr>
          <a:xfrm>
            <a:off x="4470400" y="1905000"/>
            <a:ext cx="2336800" cy="2514600"/>
          </a:xfrm>
          <a:prstGeom prst="rect">
            <a:avLst/>
          </a:prstGeom>
          <a:noFill/>
          <a:ln cap="flat" cmpd="sng" w="57150">
            <a:solidFill>
              <a:schemeClr val="folHlink"/>
            </a:solidFill>
            <a:prstDash val="solid"/>
            <a:miter lim="800000"/>
            <a:headEnd len="sm" w="sm" type="none"/>
            <a:tailEnd len="sm" w="sm" type="none"/>
          </a:ln>
        </p:spPr>
      </p:pic>
      <p:pic>
        <p:nvPicPr>
          <p:cNvPr descr="asean_Leaders" id="393" name="Google Shape;393;p34"/>
          <p:cNvPicPr preferRelativeResize="0"/>
          <p:nvPr/>
        </p:nvPicPr>
        <p:blipFill rotWithShape="1">
          <a:blip r:embed="rId5">
            <a:alphaModFix/>
          </a:blip>
          <a:srcRect b="0" l="0" r="0" t="0"/>
          <a:stretch/>
        </p:blipFill>
        <p:spPr>
          <a:xfrm>
            <a:off x="0" y="4273550"/>
            <a:ext cx="5080000" cy="2584450"/>
          </a:xfrm>
          <a:prstGeom prst="rect">
            <a:avLst/>
          </a:prstGeom>
          <a:noFill/>
          <a:ln cap="flat" cmpd="sng" w="57150">
            <a:solidFill>
              <a:srgbClr val="808080"/>
            </a:solidFill>
            <a:prstDash val="solid"/>
            <a:miter lim="800000"/>
            <a:headEnd len="sm" w="sm" type="none"/>
            <a:tailEnd len="sm" w="sm" type="none"/>
          </a:ln>
        </p:spPr>
      </p:pic>
      <p:pic>
        <p:nvPicPr>
          <p:cNvPr descr="_40154874_asemclapping_afp203b" id="394" name="Google Shape;394;p34"/>
          <p:cNvPicPr preferRelativeResize="0"/>
          <p:nvPr/>
        </p:nvPicPr>
        <p:blipFill rotWithShape="1">
          <a:blip r:embed="rId6">
            <a:alphaModFix/>
          </a:blip>
          <a:srcRect b="0" l="0" r="0" t="0"/>
          <a:stretch/>
        </p:blipFill>
        <p:spPr>
          <a:xfrm>
            <a:off x="6807200" y="4038600"/>
            <a:ext cx="4978400" cy="2819400"/>
          </a:xfrm>
          <a:prstGeom prst="rect">
            <a:avLst/>
          </a:prstGeom>
          <a:noFill/>
          <a:ln cap="flat" cmpd="sng" w="57150">
            <a:solidFill>
              <a:srgbClr val="000080"/>
            </a:solidFill>
            <a:prstDash val="solid"/>
            <a:miter lim="800000"/>
            <a:headEnd len="sm" w="sm" type="none"/>
            <a:tailEnd len="sm" w="sm" type="none"/>
          </a:ln>
        </p:spPr>
      </p:pic>
      <p:pic>
        <p:nvPicPr>
          <p:cNvPr descr="apec" id="395" name="Google Shape;395;p34">
            <a:hlinkClick r:id="rId7"/>
          </p:cNvPr>
          <p:cNvPicPr preferRelativeResize="0"/>
          <p:nvPr/>
        </p:nvPicPr>
        <p:blipFill rotWithShape="1">
          <a:blip r:embed="rId8">
            <a:alphaModFix/>
          </a:blip>
          <a:srcRect b="0" l="0" r="0" t="0"/>
          <a:stretch/>
        </p:blipFill>
        <p:spPr>
          <a:xfrm>
            <a:off x="406401" y="2438400"/>
            <a:ext cx="2400300" cy="1589088"/>
          </a:xfrm>
          <a:prstGeom prst="rect">
            <a:avLst/>
          </a:prstGeom>
          <a:noFill/>
          <a:ln cap="flat" cmpd="sng" w="57150">
            <a:solidFill>
              <a:srgbClr val="99CCFF"/>
            </a:solidFill>
            <a:prstDash val="solid"/>
            <a:miter lim="800000"/>
            <a:headEnd len="sm" w="sm" type="none"/>
            <a:tailEnd len="sm" w="sm" type="none"/>
          </a:ln>
        </p:spPr>
      </p:pic>
      <p:sp>
        <p:nvSpPr>
          <p:cNvPr id="396" name="Google Shape;396;p34"/>
          <p:cNvSpPr txBox="1"/>
          <p:nvPr/>
        </p:nvSpPr>
        <p:spPr>
          <a:xfrm>
            <a:off x="2540000" y="304800"/>
            <a:ext cx="8128000" cy="946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Kinh tế thị trường nước ta là nền kinh tế mở hội nhập</a:t>
            </a:r>
            <a:endParaRPr/>
          </a:p>
        </p:txBody>
      </p:sp>
      <p:sp>
        <p:nvSpPr>
          <p:cNvPr id="397" name="Google Shape;397;p34"/>
          <p:cNvSpPr/>
          <p:nvPr/>
        </p:nvSpPr>
        <p:spPr>
          <a:xfrm>
            <a:off x="1016000" y="228600"/>
            <a:ext cx="711200" cy="838200"/>
          </a:xfrm>
          <a:prstGeom prst="notchedRightArrow">
            <a:avLst>
              <a:gd fmla="val 50000" name="adj1"/>
              <a:gd fmla="val 25000" name="adj2"/>
            </a:avLst>
          </a:prstGeom>
          <a:solidFill>
            <a:srgbClr val="FF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5"/>
          <p:cNvSpPr/>
          <p:nvPr/>
        </p:nvSpPr>
        <p:spPr>
          <a:xfrm>
            <a:off x="1654320" y="1984375"/>
            <a:ext cx="8805862" cy="1571625"/>
          </a:xfrm>
          <a:prstGeom prst="rect">
            <a:avLst/>
          </a:prstGeom>
        </p:spPr>
        <p:txBody>
          <a:bodyPr>
            <a:prstTxWarp prst="textPlain"/>
          </a:bodyPr>
          <a:lstStyle/>
          <a:p>
            <a:pPr lvl="0" algn="ctr"/>
            <a:r>
              <a:rPr b="0" i="0">
                <a:ln cap="flat" cmpd="sng" w="12700">
                  <a:solidFill>
                    <a:srgbClr val="3366FF"/>
                  </a:solidFill>
                  <a:prstDash val="solid"/>
                  <a:round/>
                  <a:headEnd len="sm" w="sm" type="none"/>
                  <a:tailEnd len="sm" w="sm" type="none"/>
                </a:ln>
                <a:solidFill>
                  <a:srgbClr val="FF0000"/>
                </a:solidFill>
                <a:latin typeface="Times New Roman"/>
              </a:rPr>
              <a:t>ĐƯỜNG LỐI XÂY DỰNG HỆ THỐNG CHÍNH TRỊ</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p:nvPr/>
        </p:nvSpPr>
        <p:spPr>
          <a:xfrm>
            <a:off x="1828800" y="1143000"/>
            <a:ext cx="8534400" cy="533400"/>
          </a:xfrm>
          <a:prstGeom prst="rect">
            <a:avLst/>
          </a:prstGeom>
        </p:spPr>
        <p:txBody>
          <a:bodyPr>
            <a:prstTxWarp prst="textPlain"/>
          </a:bodyPr>
          <a:lstStyle/>
          <a:p>
            <a:pPr lvl="0" algn="ctr"/>
            <a:r>
              <a:rPr b="1" i="0">
                <a:ln cap="flat" cmpd="sng" w="12700">
                  <a:solidFill>
                    <a:srgbClr val="EAEAEA"/>
                  </a:solidFill>
                  <a:prstDash val="solid"/>
                  <a:round/>
                  <a:headEnd len="sm" w="sm" type="none"/>
                  <a:tailEnd len="sm" w="sm" type="none"/>
                </a:ln>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atin typeface="Arial"/>
              </a:rPr>
              <a:t>HỆ THỐNG CHÍNH TRỊ?</a:t>
            </a:r>
          </a:p>
        </p:txBody>
      </p:sp>
      <p:sp>
        <p:nvSpPr>
          <p:cNvPr id="408" name="Google Shape;408;p36"/>
          <p:cNvSpPr txBox="1"/>
          <p:nvPr/>
        </p:nvSpPr>
        <p:spPr>
          <a:xfrm>
            <a:off x="1219200" y="1981201"/>
            <a:ext cx="10261600" cy="854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Trước 3/1989 (HNTW6, khoá VI): H</a:t>
            </a:r>
            <a:r>
              <a:rPr lang="en-US" sz="1800">
                <a:solidFill>
                  <a:schemeClr val="dk1"/>
                </a:solidFill>
                <a:latin typeface="Calibri"/>
                <a:ea typeface="Calibri"/>
                <a:cs typeface="Calibri"/>
                <a:sym typeface="Calibri"/>
              </a:rPr>
              <a:t>ệ thống </a:t>
            </a:r>
            <a:r>
              <a:rPr lang="en-US" sz="2000">
                <a:solidFill>
                  <a:schemeClr val="dk1"/>
                </a:solidFill>
                <a:latin typeface="Calibri"/>
                <a:ea typeface="Calibri"/>
                <a:cs typeface="Calibri"/>
                <a:sym typeface="Calibri"/>
              </a:rPr>
              <a:t>Chuyên chính vô sản.</a:t>
            </a:r>
            <a:endParaRPr/>
          </a:p>
          <a:p>
            <a:pPr indent="0" lvl="0" marL="0" marR="0" rtl="0" algn="l">
              <a:spcBef>
                <a:spcPts val="1000"/>
              </a:spcBef>
              <a:spcAft>
                <a:spcPts val="0"/>
              </a:spcAft>
              <a:buNone/>
            </a:pPr>
            <a:r>
              <a:rPr lang="en-US" sz="2000">
                <a:solidFill>
                  <a:schemeClr val="dk1"/>
                </a:solidFill>
                <a:latin typeface="Calibri"/>
                <a:ea typeface="Calibri"/>
                <a:cs typeface="Calibri"/>
                <a:sym typeface="Calibri"/>
              </a:rPr>
              <a:t>- Sau 3/1989: Hệ thống chính trị</a:t>
            </a:r>
            <a:endParaRPr/>
          </a:p>
        </p:txBody>
      </p:sp>
      <p:sp>
        <p:nvSpPr>
          <p:cNvPr id="409" name="Google Shape;409;p36"/>
          <p:cNvSpPr txBox="1"/>
          <p:nvPr/>
        </p:nvSpPr>
        <p:spPr>
          <a:xfrm>
            <a:off x="1117600" y="3276600"/>
            <a:ext cx="106680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Hệ thống chính trị (CNXH): là hệ thống các tổ chức chính trị - xã hội mà nhờ đó nhân dân lao động thực thi quyền lực của mình trong xã hội.</a:t>
            </a:r>
            <a:endParaRPr/>
          </a:p>
        </p:txBody>
      </p:sp>
      <p:sp>
        <p:nvSpPr>
          <p:cNvPr id="410" name="Google Shape;410;p36"/>
          <p:cNvSpPr txBox="1"/>
          <p:nvPr/>
        </p:nvSpPr>
        <p:spPr>
          <a:xfrm>
            <a:off x="3048000" y="4876801"/>
            <a:ext cx="8331200"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Hệ thống chính trị ở Việt Nam hiện nay: Đảng, Nhà nước, Mặt trận Tổ quốc và 5 đoàn thể chính trị - xã hội (Tổng Liên đoàn lao động VN, Đoàn TNCS HCM, Hội liên hiệp phụ nữ VN, Hội cựu chiến binh VN, Hội nông dân VN).</a:t>
            </a:r>
            <a:endParaRPr/>
          </a:p>
        </p:txBody>
      </p:sp>
      <p:sp>
        <p:nvSpPr>
          <p:cNvPr id="411" name="Google Shape;411;p36"/>
          <p:cNvSpPr/>
          <p:nvPr/>
        </p:nvSpPr>
        <p:spPr>
          <a:xfrm rot="-924964">
            <a:off x="1862667" y="4425950"/>
            <a:ext cx="406400" cy="1600200"/>
          </a:xfrm>
          <a:prstGeom prst="curvedRightArrow">
            <a:avLst>
              <a:gd fmla="val 105000" name="adj1"/>
              <a:gd fmla="val 210000" name="adj2"/>
              <a:gd fmla="val 33333" name="adj3"/>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grpSp>
        <p:nvGrpSpPr>
          <p:cNvPr id="416" name="Google Shape;416;p37"/>
          <p:cNvGrpSpPr/>
          <p:nvPr/>
        </p:nvGrpSpPr>
        <p:grpSpPr>
          <a:xfrm>
            <a:off x="0" y="1828800"/>
            <a:ext cx="6400800" cy="3043238"/>
            <a:chOff x="144" y="960"/>
            <a:chExt cx="3312" cy="1917"/>
          </a:xfrm>
        </p:grpSpPr>
        <p:sp>
          <p:nvSpPr>
            <p:cNvPr id="417" name="Google Shape;417;p37"/>
            <p:cNvSpPr txBox="1"/>
            <p:nvPr/>
          </p:nvSpPr>
          <p:spPr>
            <a:xfrm>
              <a:off x="1621" y="960"/>
              <a:ext cx="1835" cy="528"/>
            </a:xfrm>
            <a:prstGeom prst="rect">
              <a:avLst/>
            </a:prstGeom>
            <a:solidFill>
              <a:srgbClr val="FFFF13"/>
            </a:solidFill>
            <a:ln cap="flat" cmpd="sng" w="1905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CE0000"/>
                  </a:solidFill>
                  <a:latin typeface="Calibri"/>
                  <a:ea typeface="Calibri"/>
                  <a:cs typeface="Calibri"/>
                  <a:sym typeface="Calibri"/>
                </a:rPr>
                <a:t>Đảng Cộng sản </a:t>
              </a:r>
              <a:endParaRPr/>
            </a:p>
          </p:txBody>
        </p:sp>
        <p:cxnSp>
          <p:nvCxnSpPr>
            <p:cNvPr id="418" name="Google Shape;418;p37"/>
            <p:cNvCxnSpPr/>
            <p:nvPr/>
          </p:nvCxnSpPr>
          <p:spPr>
            <a:xfrm flipH="1" rot="10800000">
              <a:off x="1248" y="1344"/>
              <a:ext cx="336" cy="480"/>
            </a:xfrm>
            <a:prstGeom prst="straightConnector1">
              <a:avLst/>
            </a:prstGeom>
            <a:noFill/>
            <a:ln cap="flat" cmpd="sng" w="38100">
              <a:solidFill>
                <a:schemeClr val="dk1"/>
              </a:solidFill>
              <a:prstDash val="solid"/>
              <a:round/>
              <a:headEnd len="med" w="med" type="none"/>
              <a:tailEnd len="med" w="med" type="triangle"/>
            </a:ln>
          </p:spPr>
        </p:cxnSp>
        <p:grpSp>
          <p:nvGrpSpPr>
            <p:cNvPr id="419" name="Google Shape;419;p37"/>
            <p:cNvGrpSpPr/>
            <p:nvPr/>
          </p:nvGrpSpPr>
          <p:grpSpPr>
            <a:xfrm>
              <a:off x="1200" y="1680"/>
              <a:ext cx="2208" cy="528"/>
              <a:chOff x="2688" y="2592"/>
              <a:chExt cx="2832" cy="528"/>
            </a:xfrm>
          </p:grpSpPr>
          <p:sp>
            <p:nvSpPr>
              <p:cNvPr id="420" name="Google Shape;420;p37"/>
              <p:cNvSpPr txBox="1"/>
              <p:nvPr/>
            </p:nvSpPr>
            <p:spPr>
              <a:xfrm>
                <a:off x="3216" y="2592"/>
                <a:ext cx="2304" cy="528"/>
              </a:xfrm>
              <a:prstGeom prst="rect">
                <a:avLst/>
              </a:prstGeom>
              <a:solidFill>
                <a:srgbClr val="FFFF13"/>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CE0000"/>
                    </a:solidFill>
                    <a:latin typeface="Calibri"/>
                    <a:ea typeface="Calibri"/>
                    <a:cs typeface="Calibri"/>
                    <a:sym typeface="Calibri"/>
                  </a:rPr>
                  <a:t>Nhà nước XHCN</a:t>
                </a:r>
                <a:endParaRPr/>
              </a:p>
            </p:txBody>
          </p:sp>
          <p:cxnSp>
            <p:nvCxnSpPr>
              <p:cNvPr id="421" name="Google Shape;421;p37"/>
              <p:cNvCxnSpPr/>
              <p:nvPr/>
            </p:nvCxnSpPr>
            <p:spPr>
              <a:xfrm>
                <a:off x="2688" y="2880"/>
                <a:ext cx="528" cy="0"/>
              </a:xfrm>
              <a:prstGeom prst="straightConnector1">
                <a:avLst/>
              </a:prstGeom>
              <a:noFill/>
              <a:ln cap="flat" cmpd="sng" w="38100">
                <a:solidFill>
                  <a:schemeClr val="dk1"/>
                </a:solidFill>
                <a:prstDash val="solid"/>
                <a:round/>
                <a:headEnd len="med" w="med" type="none"/>
                <a:tailEnd len="med" w="med" type="triangle"/>
              </a:ln>
            </p:spPr>
          </p:cxnSp>
        </p:grpSp>
        <p:grpSp>
          <p:nvGrpSpPr>
            <p:cNvPr id="422" name="Google Shape;422;p37"/>
            <p:cNvGrpSpPr/>
            <p:nvPr/>
          </p:nvGrpSpPr>
          <p:grpSpPr>
            <a:xfrm>
              <a:off x="1248" y="2112"/>
              <a:ext cx="2160" cy="765"/>
              <a:chOff x="2688" y="3024"/>
              <a:chExt cx="2832" cy="765"/>
            </a:xfrm>
          </p:grpSpPr>
          <p:sp>
            <p:nvSpPr>
              <p:cNvPr id="423" name="Google Shape;423;p37"/>
              <p:cNvSpPr txBox="1"/>
              <p:nvPr/>
            </p:nvSpPr>
            <p:spPr>
              <a:xfrm>
                <a:off x="3216" y="3266"/>
                <a:ext cx="2304" cy="523"/>
              </a:xfrm>
              <a:prstGeom prst="rect">
                <a:avLst/>
              </a:prstGeom>
              <a:solidFill>
                <a:srgbClr val="FFFF13"/>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E0000"/>
                    </a:solidFill>
                    <a:latin typeface="Calibri"/>
                    <a:ea typeface="Calibri"/>
                    <a:cs typeface="Calibri"/>
                    <a:sym typeface="Calibri"/>
                  </a:rPr>
                  <a:t>Các đoàn thể nhân dân</a:t>
                </a:r>
                <a:endParaRPr/>
              </a:p>
              <a:p>
                <a:pPr indent="0" lvl="0" marL="0" marR="0" rtl="0" algn="ctr">
                  <a:spcBef>
                    <a:spcPts val="0"/>
                  </a:spcBef>
                  <a:spcAft>
                    <a:spcPts val="0"/>
                  </a:spcAft>
                  <a:buNone/>
                </a:pPr>
                <a:r>
                  <a:rPr b="1" lang="en-US" sz="2400">
                    <a:solidFill>
                      <a:srgbClr val="CE0000"/>
                    </a:solidFill>
                    <a:latin typeface="Calibri"/>
                    <a:ea typeface="Calibri"/>
                    <a:cs typeface="Calibri"/>
                    <a:sym typeface="Calibri"/>
                  </a:rPr>
                  <a:t>và các tổ chức CTXH</a:t>
                </a:r>
                <a:endParaRPr/>
              </a:p>
            </p:txBody>
          </p:sp>
          <p:cxnSp>
            <p:nvCxnSpPr>
              <p:cNvPr id="424" name="Google Shape;424;p37"/>
              <p:cNvCxnSpPr/>
              <p:nvPr/>
            </p:nvCxnSpPr>
            <p:spPr>
              <a:xfrm>
                <a:off x="2688" y="3024"/>
                <a:ext cx="528" cy="528"/>
              </a:xfrm>
              <a:prstGeom prst="straightConnector1">
                <a:avLst/>
              </a:prstGeom>
              <a:noFill/>
              <a:ln cap="flat" cmpd="sng" w="38100">
                <a:solidFill>
                  <a:schemeClr val="dk1"/>
                </a:solidFill>
                <a:prstDash val="solid"/>
                <a:round/>
                <a:headEnd len="med" w="med" type="none"/>
                <a:tailEnd len="med" w="med" type="triangle"/>
              </a:ln>
            </p:spPr>
          </p:cxnSp>
        </p:grpSp>
        <p:sp>
          <p:nvSpPr>
            <p:cNvPr id="425" name="Google Shape;425;p37"/>
            <p:cNvSpPr txBox="1"/>
            <p:nvPr/>
          </p:nvSpPr>
          <p:spPr>
            <a:xfrm>
              <a:off x="144" y="1680"/>
              <a:ext cx="1056" cy="695"/>
            </a:xfrm>
            <a:prstGeom prst="rect">
              <a:avLst/>
            </a:prstGeom>
            <a:solidFill>
              <a:srgbClr val="FFFF13"/>
            </a:solidFill>
            <a:ln cap="flat" cmpd="sng" w="1905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FF0000"/>
                  </a:solidFill>
                  <a:latin typeface="Calibri"/>
                  <a:ea typeface="Calibri"/>
                  <a:cs typeface="Calibri"/>
                  <a:sym typeface="Calibri"/>
                </a:rPr>
                <a:t>Hệ thống </a:t>
              </a:r>
              <a:endParaRPr/>
            </a:p>
            <a:p>
              <a:pPr indent="0" lvl="0" marL="0" marR="0" rtl="0" algn="ctr">
                <a:spcBef>
                  <a:spcPts val="0"/>
                </a:spcBef>
                <a:spcAft>
                  <a:spcPts val="0"/>
                </a:spcAft>
                <a:buNone/>
              </a:pPr>
              <a:r>
                <a:rPr b="1" lang="en-US" sz="2200">
                  <a:solidFill>
                    <a:srgbClr val="FF0000"/>
                  </a:solidFill>
                  <a:latin typeface="Calibri"/>
                  <a:ea typeface="Calibri"/>
                  <a:cs typeface="Calibri"/>
                  <a:sym typeface="Calibri"/>
                </a:rPr>
                <a:t>chính trị </a:t>
              </a:r>
              <a:endParaRPr/>
            </a:p>
            <a:p>
              <a:pPr indent="0" lvl="0" marL="0" marR="0" rtl="0" algn="ctr">
                <a:spcBef>
                  <a:spcPts val="0"/>
                </a:spcBef>
                <a:spcAft>
                  <a:spcPts val="0"/>
                </a:spcAft>
                <a:buNone/>
              </a:pPr>
              <a:r>
                <a:rPr b="1" lang="en-US" sz="2200">
                  <a:solidFill>
                    <a:srgbClr val="FF0000"/>
                  </a:solidFill>
                  <a:latin typeface="Calibri"/>
                  <a:ea typeface="Calibri"/>
                  <a:cs typeface="Calibri"/>
                  <a:sym typeface="Calibri"/>
                </a:rPr>
                <a:t>XHCN ở VN</a:t>
              </a:r>
              <a:endParaRPr/>
            </a:p>
          </p:txBody>
        </p:sp>
      </p:grpSp>
      <p:grpSp>
        <p:nvGrpSpPr>
          <p:cNvPr id="426" name="Google Shape;426;p37"/>
          <p:cNvGrpSpPr/>
          <p:nvPr/>
        </p:nvGrpSpPr>
        <p:grpSpPr>
          <a:xfrm>
            <a:off x="6400800" y="1797051"/>
            <a:ext cx="5283200" cy="1784350"/>
            <a:chOff x="3312" y="1412"/>
            <a:chExt cx="2208" cy="1124"/>
          </a:xfrm>
        </p:grpSpPr>
        <p:sp>
          <p:nvSpPr>
            <p:cNvPr id="427" name="Google Shape;427;p37"/>
            <p:cNvSpPr txBox="1"/>
            <p:nvPr/>
          </p:nvSpPr>
          <p:spPr>
            <a:xfrm>
              <a:off x="3696" y="1412"/>
              <a:ext cx="1824" cy="1124"/>
            </a:xfrm>
            <a:prstGeom prst="rect">
              <a:avLst/>
            </a:prstGeom>
            <a:solidFill>
              <a:srgbClr val="EAEAEA"/>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45700" lIns="91425" spcFirstLastPara="1" rIns="91425" wrap="square" tIns="45700">
              <a:spAutoFit/>
            </a:bodyPr>
            <a:lstStyle/>
            <a:p>
              <a:pPr indent="0" lvl="0" marL="0" marR="0" rtl="0" algn="just">
                <a:spcBef>
                  <a:spcPts val="0"/>
                </a:spcBef>
                <a:spcAft>
                  <a:spcPts val="0"/>
                </a:spcAft>
                <a:buNone/>
              </a:pPr>
              <a:r>
                <a:rPr lang="en-US" sz="2200">
                  <a:solidFill>
                    <a:srgbClr val="000099"/>
                  </a:solidFill>
                  <a:latin typeface="Calibri"/>
                  <a:ea typeface="Calibri"/>
                  <a:cs typeface="Calibri"/>
                  <a:sym typeface="Calibri"/>
                </a:rPr>
                <a:t>Là bộ phận</a:t>
              </a:r>
              <a:r>
                <a:rPr b="1" lang="en-US" sz="2200">
                  <a:solidFill>
                    <a:srgbClr val="000099"/>
                  </a:solidFill>
                  <a:latin typeface="Calibri"/>
                  <a:ea typeface="Calibri"/>
                  <a:cs typeface="Calibri"/>
                  <a:sym typeface="Calibri"/>
                </a:rPr>
                <a:t> hợp thành </a:t>
              </a:r>
              <a:r>
                <a:rPr lang="en-US" sz="2200">
                  <a:solidFill>
                    <a:srgbClr val="000099"/>
                  </a:solidFill>
                  <a:latin typeface="Calibri"/>
                  <a:ea typeface="Calibri"/>
                  <a:cs typeface="Calibri"/>
                  <a:sym typeface="Calibri"/>
                </a:rPr>
                <a:t>hệ thống chính trị</a:t>
              </a:r>
              <a:r>
                <a:rPr b="1" lang="en-US" sz="2200">
                  <a:solidFill>
                    <a:srgbClr val="000099"/>
                  </a:solidFill>
                  <a:latin typeface="Calibri"/>
                  <a:ea typeface="Calibri"/>
                  <a:cs typeface="Calibri"/>
                  <a:sym typeface="Calibri"/>
                </a:rPr>
                <a:t> </a:t>
              </a:r>
              <a:r>
                <a:rPr lang="en-US" sz="2200">
                  <a:solidFill>
                    <a:srgbClr val="000099"/>
                  </a:solidFill>
                  <a:latin typeface="Calibri"/>
                  <a:ea typeface="Calibri"/>
                  <a:cs typeface="Calibri"/>
                  <a:sym typeface="Calibri"/>
                </a:rPr>
                <a:t>XHCN, là</a:t>
              </a:r>
              <a:r>
                <a:rPr b="1" lang="en-US" sz="2200">
                  <a:solidFill>
                    <a:srgbClr val="000099"/>
                  </a:solidFill>
                  <a:latin typeface="Calibri"/>
                  <a:ea typeface="Calibri"/>
                  <a:cs typeface="Calibri"/>
                  <a:sym typeface="Calibri"/>
                </a:rPr>
                <a:t> hạt nhân </a:t>
              </a:r>
              <a:r>
                <a:rPr lang="en-US" sz="2200">
                  <a:solidFill>
                    <a:srgbClr val="000099"/>
                  </a:solidFill>
                  <a:latin typeface="Calibri"/>
                  <a:ea typeface="Calibri"/>
                  <a:cs typeface="Calibri"/>
                  <a:sym typeface="Calibri"/>
                </a:rPr>
                <a:t>giữ vai trò</a:t>
              </a:r>
              <a:r>
                <a:rPr b="1" lang="en-US" sz="2200">
                  <a:solidFill>
                    <a:srgbClr val="000099"/>
                  </a:solidFill>
                  <a:latin typeface="Calibri"/>
                  <a:ea typeface="Calibri"/>
                  <a:cs typeface="Calibri"/>
                  <a:sym typeface="Calibri"/>
                </a:rPr>
                <a:t> lãnh đạo </a:t>
              </a:r>
              <a:r>
                <a:rPr lang="en-US" sz="2200">
                  <a:solidFill>
                    <a:srgbClr val="000099"/>
                  </a:solidFill>
                  <a:latin typeface="Calibri"/>
                  <a:ea typeface="Calibri"/>
                  <a:cs typeface="Calibri"/>
                  <a:sym typeface="Calibri"/>
                </a:rPr>
                <a:t>hệ thống chính trị, lãnh đạo xã hội, đảm bảo tính thống nhất của hệ thống chính trị XHCN</a:t>
              </a:r>
              <a:endParaRPr sz="2200">
                <a:solidFill>
                  <a:srgbClr val="000099"/>
                </a:solidFill>
                <a:latin typeface="Calibri"/>
                <a:ea typeface="Calibri"/>
                <a:cs typeface="Calibri"/>
                <a:sym typeface="Calibri"/>
              </a:endParaRPr>
            </a:p>
          </p:txBody>
        </p:sp>
        <p:sp>
          <p:nvSpPr>
            <p:cNvPr id="428" name="Google Shape;428;p37"/>
            <p:cNvSpPr/>
            <p:nvPr/>
          </p:nvSpPr>
          <p:spPr>
            <a:xfrm>
              <a:off x="3312" y="1508"/>
              <a:ext cx="336" cy="192"/>
            </a:xfrm>
            <a:prstGeom prst="rightArrow">
              <a:avLst>
                <a:gd fmla="val 50000" name="adj1"/>
                <a:gd fmla="val 4375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9" name="Google Shape;429;p37"/>
          <p:cNvGrpSpPr/>
          <p:nvPr/>
        </p:nvGrpSpPr>
        <p:grpSpPr>
          <a:xfrm>
            <a:off x="6299200" y="1873250"/>
            <a:ext cx="5588000" cy="2554288"/>
            <a:chOff x="3264" y="1440"/>
            <a:chExt cx="2352" cy="1609"/>
          </a:xfrm>
        </p:grpSpPr>
        <p:sp>
          <p:nvSpPr>
            <p:cNvPr id="430" name="Google Shape;430;p37"/>
            <p:cNvSpPr txBox="1"/>
            <p:nvPr/>
          </p:nvSpPr>
          <p:spPr>
            <a:xfrm>
              <a:off x="3648" y="1440"/>
              <a:ext cx="1968" cy="1609"/>
            </a:xfrm>
            <a:prstGeom prst="rect">
              <a:avLst/>
            </a:prstGeom>
            <a:solidFill>
              <a:srgbClr val="EAEAEA"/>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0099"/>
                  </a:solidFill>
                  <a:latin typeface="Calibri"/>
                  <a:ea typeface="Calibri"/>
                  <a:cs typeface="Calibri"/>
                  <a:sym typeface="Calibri"/>
                </a:rPr>
                <a:t>- Là bộ phận trụ cột </a:t>
              </a:r>
              <a:endParaRPr/>
            </a:p>
            <a:p>
              <a:pPr indent="-127000" lvl="0" marL="0" marR="0" rtl="0" algn="l">
                <a:spcBef>
                  <a:spcPts val="0"/>
                </a:spcBef>
                <a:spcAft>
                  <a:spcPts val="0"/>
                </a:spcAft>
                <a:buClr>
                  <a:srgbClr val="000099"/>
                </a:buClr>
                <a:buSzPts val="2000"/>
                <a:buFont typeface="Calibri"/>
                <a:buChar char="-"/>
              </a:pPr>
              <a:r>
                <a:rPr b="1" lang="en-US" sz="2000">
                  <a:solidFill>
                    <a:srgbClr val="000099"/>
                  </a:solidFill>
                  <a:latin typeface="Calibri"/>
                  <a:ea typeface="Calibri"/>
                  <a:cs typeface="Calibri"/>
                  <a:sym typeface="Calibri"/>
                </a:rPr>
                <a:t> Là cơ quan quyền lực </a:t>
              </a:r>
              <a:r>
                <a:rPr lang="en-US" sz="2000">
                  <a:solidFill>
                    <a:srgbClr val="000099"/>
                  </a:solidFill>
                  <a:latin typeface="Calibri"/>
                  <a:ea typeface="Calibri"/>
                  <a:cs typeface="Calibri"/>
                  <a:sym typeface="Calibri"/>
                </a:rPr>
                <a:t>(lập pháp, hành pháp, tư pháp) </a:t>
              </a:r>
              <a:endParaRPr/>
            </a:p>
            <a:p>
              <a:pPr indent="-127000" lvl="0" marL="0" marR="0" rtl="0" algn="l">
                <a:spcBef>
                  <a:spcPts val="0"/>
                </a:spcBef>
                <a:spcAft>
                  <a:spcPts val="0"/>
                </a:spcAft>
                <a:buClr>
                  <a:srgbClr val="000099"/>
                </a:buClr>
                <a:buSzPts val="2000"/>
                <a:buFont typeface="Calibri"/>
                <a:buChar char="-"/>
              </a:pPr>
              <a:r>
                <a:rPr b="1" lang="en-US" sz="2000">
                  <a:solidFill>
                    <a:srgbClr val="000099"/>
                  </a:solidFill>
                  <a:latin typeface="Calibri"/>
                  <a:ea typeface="Calibri"/>
                  <a:cs typeface="Calibri"/>
                  <a:sym typeface="Calibri"/>
                </a:rPr>
                <a:t> Là Nhà nước dân chủ </a:t>
              </a:r>
              <a:r>
                <a:rPr lang="en-US" sz="2000">
                  <a:solidFill>
                    <a:srgbClr val="000099"/>
                  </a:solidFill>
                  <a:latin typeface="Calibri"/>
                  <a:ea typeface="Calibri"/>
                  <a:cs typeface="Calibri"/>
                  <a:sym typeface="Calibri"/>
                </a:rPr>
                <a:t>(của dân,do dân, vì dân) </a:t>
              </a:r>
              <a:endParaRPr/>
            </a:p>
            <a:p>
              <a:pPr indent="-127000" lvl="0" marL="0" marR="0" rtl="0" algn="l">
                <a:spcBef>
                  <a:spcPts val="0"/>
                </a:spcBef>
                <a:spcAft>
                  <a:spcPts val="0"/>
                </a:spcAft>
                <a:buClr>
                  <a:srgbClr val="000099"/>
                </a:buClr>
                <a:buSzPts val="2000"/>
                <a:buFont typeface="Calibri"/>
                <a:buChar char="-"/>
              </a:pPr>
              <a:r>
                <a:rPr b="1" lang="en-US" sz="2000">
                  <a:solidFill>
                    <a:srgbClr val="000099"/>
                  </a:solidFill>
                  <a:latin typeface="Calibri"/>
                  <a:ea typeface="Calibri"/>
                  <a:cs typeface="Calibri"/>
                  <a:sym typeface="Calibri"/>
                </a:rPr>
                <a:t> Thống nhất </a:t>
              </a:r>
              <a:r>
                <a:rPr lang="en-US" sz="2000">
                  <a:solidFill>
                    <a:srgbClr val="000099"/>
                  </a:solidFill>
                  <a:latin typeface="Calibri"/>
                  <a:ea typeface="Calibri"/>
                  <a:cs typeface="Calibri"/>
                  <a:sym typeface="Calibri"/>
                </a:rPr>
                <a:t>(đều là của dân )</a:t>
              </a:r>
              <a:endParaRPr/>
            </a:p>
            <a:p>
              <a:pPr indent="-127000" lvl="0" marL="0" marR="0" rtl="0" algn="l">
                <a:spcBef>
                  <a:spcPts val="0"/>
                </a:spcBef>
                <a:spcAft>
                  <a:spcPts val="0"/>
                </a:spcAft>
                <a:buClr>
                  <a:srgbClr val="000099"/>
                </a:buClr>
                <a:buSzPts val="2000"/>
                <a:buFont typeface="Calibri"/>
                <a:buChar char="-"/>
              </a:pPr>
              <a:r>
                <a:rPr lang="en-US" sz="2000">
                  <a:solidFill>
                    <a:srgbClr val="000099"/>
                  </a:solidFill>
                  <a:latin typeface="Calibri"/>
                  <a:ea typeface="Calibri"/>
                  <a:cs typeface="Calibri"/>
                  <a:sym typeface="Calibri"/>
                </a:rPr>
                <a:t> Giữ chức năng </a:t>
              </a:r>
              <a:r>
                <a:rPr b="1" lang="en-US" sz="2000">
                  <a:solidFill>
                    <a:srgbClr val="000099"/>
                  </a:solidFill>
                  <a:latin typeface="Calibri"/>
                  <a:ea typeface="Calibri"/>
                  <a:cs typeface="Calibri"/>
                  <a:sym typeface="Calibri"/>
                </a:rPr>
                <a:t>Quản lý</a:t>
              </a:r>
              <a:endParaRPr/>
            </a:p>
            <a:p>
              <a:pPr indent="-127000" lvl="0" marL="0" marR="0" rtl="0" algn="l">
                <a:spcBef>
                  <a:spcPts val="0"/>
                </a:spcBef>
                <a:spcAft>
                  <a:spcPts val="0"/>
                </a:spcAft>
                <a:buClr>
                  <a:srgbClr val="000099"/>
                </a:buClr>
                <a:buSzPts val="2000"/>
                <a:buFont typeface="Calibri"/>
                <a:buChar char="-"/>
              </a:pPr>
              <a:r>
                <a:rPr b="1" lang="en-US" sz="2000">
                  <a:solidFill>
                    <a:srgbClr val="000099"/>
                  </a:solidFill>
                  <a:latin typeface="Calibri"/>
                  <a:ea typeface="Calibri"/>
                  <a:cs typeface="Calibri"/>
                  <a:sym typeface="Calibri"/>
                </a:rPr>
                <a:t> Đặt dưới sự lãnh đạo của Đảng</a:t>
              </a:r>
              <a:endParaRPr/>
            </a:p>
          </p:txBody>
        </p:sp>
        <p:sp>
          <p:nvSpPr>
            <p:cNvPr id="431" name="Google Shape;431;p37"/>
            <p:cNvSpPr/>
            <p:nvPr/>
          </p:nvSpPr>
          <p:spPr>
            <a:xfrm>
              <a:off x="3264" y="2304"/>
              <a:ext cx="384" cy="192"/>
            </a:xfrm>
            <a:prstGeom prst="rightArrow">
              <a:avLst>
                <a:gd fmla="val 50000" name="adj1"/>
                <a:gd fmla="val 50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2" name="Google Shape;432;p37"/>
          <p:cNvGrpSpPr/>
          <p:nvPr/>
        </p:nvGrpSpPr>
        <p:grpSpPr>
          <a:xfrm>
            <a:off x="6299200" y="3549651"/>
            <a:ext cx="5588000" cy="1631950"/>
            <a:chOff x="3312" y="2496"/>
            <a:chExt cx="2304" cy="1028"/>
          </a:xfrm>
        </p:grpSpPr>
        <p:sp>
          <p:nvSpPr>
            <p:cNvPr id="433" name="Google Shape;433;p37"/>
            <p:cNvSpPr txBox="1"/>
            <p:nvPr/>
          </p:nvSpPr>
          <p:spPr>
            <a:xfrm>
              <a:off x="3648" y="2496"/>
              <a:ext cx="1968" cy="1028"/>
            </a:xfrm>
            <a:prstGeom prst="rect">
              <a:avLst/>
            </a:prstGeom>
            <a:solidFill>
              <a:srgbClr val="EAEAEA"/>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45700" lIns="91425" spcFirstLastPara="1" rIns="91425" wrap="square" tIns="45700">
              <a:spAutoFit/>
            </a:bodyPr>
            <a:lstStyle/>
            <a:p>
              <a:pPr indent="-127000" lvl="0" marL="0" marR="0" rtl="0" algn="l">
                <a:spcBef>
                  <a:spcPts val="0"/>
                </a:spcBef>
                <a:spcAft>
                  <a:spcPts val="0"/>
                </a:spcAft>
                <a:buClr>
                  <a:srgbClr val="000099"/>
                </a:buClr>
                <a:buSzPts val="2000"/>
                <a:buFont typeface="Calibri"/>
                <a:buChar char="-"/>
              </a:pPr>
              <a:r>
                <a:rPr b="1" lang="en-US" sz="2000">
                  <a:solidFill>
                    <a:srgbClr val="000099"/>
                  </a:solidFill>
                  <a:latin typeface="Calibri"/>
                  <a:ea typeface="Calibri"/>
                  <a:cs typeface="Calibri"/>
                  <a:sym typeface="Calibri"/>
                </a:rPr>
                <a:t> Bảo vệ lợi ích cho nhân dân lao động</a:t>
              </a:r>
              <a:endParaRPr/>
            </a:p>
            <a:p>
              <a:pPr indent="-127000" lvl="0" marL="0" marR="0" rtl="0" algn="l">
                <a:spcBef>
                  <a:spcPts val="0"/>
                </a:spcBef>
                <a:spcAft>
                  <a:spcPts val="0"/>
                </a:spcAft>
                <a:buClr>
                  <a:srgbClr val="000099"/>
                </a:buClr>
                <a:buSzPts val="2000"/>
                <a:buFont typeface="Calibri"/>
                <a:buChar char="-"/>
              </a:pPr>
              <a:r>
                <a:rPr b="1" lang="en-US" sz="2000">
                  <a:solidFill>
                    <a:srgbClr val="000099"/>
                  </a:solidFill>
                  <a:latin typeface="Calibri"/>
                  <a:ea typeface="Calibri"/>
                  <a:cs typeface="Calibri"/>
                  <a:sym typeface="Calibri"/>
                </a:rPr>
                <a:t> Đáp ứng nhu cầu nguyện vọng người lao động </a:t>
              </a:r>
              <a:endParaRPr/>
            </a:p>
            <a:p>
              <a:pPr indent="-127000" lvl="0" marL="0" marR="0" rtl="0" algn="l">
                <a:spcBef>
                  <a:spcPts val="0"/>
                </a:spcBef>
                <a:spcAft>
                  <a:spcPts val="0"/>
                </a:spcAft>
                <a:buClr>
                  <a:srgbClr val="000099"/>
                </a:buClr>
                <a:buSzPts val="2000"/>
                <a:buFont typeface="Calibri"/>
                <a:buChar char="-"/>
              </a:pPr>
              <a:r>
                <a:rPr b="1" lang="en-US" sz="2000">
                  <a:solidFill>
                    <a:srgbClr val="000099"/>
                  </a:solidFill>
                  <a:latin typeface="Calibri"/>
                  <a:ea typeface="Calibri"/>
                  <a:cs typeface="Calibri"/>
                  <a:sym typeface="Calibri"/>
                </a:rPr>
                <a:t> Trực tiếp thực hiện và phát huy quyền làm chủ của người lao động.</a:t>
              </a:r>
              <a:endParaRPr/>
            </a:p>
          </p:txBody>
        </p:sp>
        <p:sp>
          <p:nvSpPr>
            <p:cNvPr id="434" name="Google Shape;434;p37"/>
            <p:cNvSpPr/>
            <p:nvPr/>
          </p:nvSpPr>
          <p:spPr>
            <a:xfrm>
              <a:off x="3312" y="3120"/>
              <a:ext cx="336" cy="192"/>
            </a:xfrm>
            <a:prstGeom prst="rightArrow">
              <a:avLst>
                <a:gd fmla="val 50000" name="adj1"/>
                <a:gd fmla="val 4375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26"/>
                                        </p:tgtEl>
                                      </p:cBhvr>
                                    </p:animEffect>
                                    <p:set>
                                      <p:cBhvr>
                                        <p:cTn dur="1" fill="hold">
                                          <p:stCondLst>
                                            <p:cond delay="500"/>
                                          </p:stCondLst>
                                        </p:cTn>
                                        <p:tgtEl>
                                          <p:spTgt spid="42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29"/>
                                        </p:tgtEl>
                                      </p:cBhvr>
                                    </p:animEffect>
                                    <p:set>
                                      <p:cBhvr>
                                        <p:cTn dur="1" fill="hold">
                                          <p:stCondLst>
                                            <p:cond delay="500"/>
                                          </p:stCondLst>
                                        </p:cTn>
                                        <p:tgtEl>
                                          <p:spTgt spid="42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38"/>
          <p:cNvGrpSpPr/>
          <p:nvPr/>
        </p:nvGrpSpPr>
        <p:grpSpPr>
          <a:xfrm>
            <a:off x="2235201" y="2895600"/>
            <a:ext cx="6925734" cy="2590800"/>
            <a:chOff x="1346" y="1872"/>
            <a:chExt cx="3272" cy="1632"/>
          </a:xfrm>
        </p:grpSpPr>
        <p:sp>
          <p:nvSpPr>
            <p:cNvPr id="440" name="Google Shape;440;p38"/>
            <p:cNvSpPr txBox="1"/>
            <p:nvPr/>
          </p:nvSpPr>
          <p:spPr>
            <a:xfrm>
              <a:off x="1346" y="1872"/>
              <a:ext cx="2112" cy="480"/>
            </a:xfrm>
            <a:prstGeom prst="rect">
              <a:avLst/>
            </a:prstGeom>
            <a:solidFill>
              <a:srgbClr val="FFFF13"/>
            </a:solidFill>
            <a:ln cap="flat" cmpd="sng" w="1905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CE0000"/>
                  </a:solidFill>
                  <a:latin typeface="Calibri"/>
                  <a:ea typeface="Calibri"/>
                  <a:cs typeface="Calibri"/>
                  <a:sym typeface="Calibri"/>
                </a:rPr>
                <a:t>Đảng Cộng sản</a:t>
              </a:r>
              <a:endParaRPr/>
            </a:p>
          </p:txBody>
        </p:sp>
        <p:sp>
          <p:nvSpPr>
            <p:cNvPr id="441" name="Google Shape;441;p38"/>
            <p:cNvSpPr txBox="1"/>
            <p:nvPr/>
          </p:nvSpPr>
          <p:spPr>
            <a:xfrm>
              <a:off x="1346" y="2496"/>
              <a:ext cx="2112" cy="432"/>
            </a:xfrm>
            <a:prstGeom prst="rect">
              <a:avLst/>
            </a:prstGeom>
            <a:solidFill>
              <a:srgbClr val="FFFF13"/>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CE0000"/>
                  </a:solidFill>
                  <a:latin typeface="Calibri"/>
                  <a:ea typeface="Calibri"/>
                  <a:cs typeface="Calibri"/>
                  <a:sym typeface="Calibri"/>
                </a:rPr>
                <a:t>Nhà nước XHCN</a:t>
              </a:r>
              <a:endParaRPr/>
            </a:p>
          </p:txBody>
        </p:sp>
        <p:sp>
          <p:nvSpPr>
            <p:cNvPr id="442" name="Google Shape;442;p38"/>
            <p:cNvSpPr txBox="1"/>
            <p:nvPr/>
          </p:nvSpPr>
          <p:spPr>
            <a:xfrm>
              <a:off x="1346" y="3072"/>
              <a:ext cx="2112" cy="432"/>
            </a:xfrm>
            <a:prstGeom prst="rect">
              <a:avLst/>
            </a:prstGeom>
            <a:solidFill>
              <a:srgbClr val="FFFF13"/>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CE0000"/>
                  </a:solidFill>
                  <a:latin typeface="Calibri"/>
                  <a:ea typeface="Calibri"/>
                  <a:cs typeface="Calibri"/>
                  <a:sym typeface="Calibri"/>
                </a:rPr>
                <a:t>Nhân dân lao động</a:t>
              </a:r>
              <a:endParaRPr/>
            </a:p>
          </p:txBody>
        </p:sp>
        <p:cxnSp>
          <p:nvCxnSpPr>
            <p:cNvPr id="443" name="Google Shape;443;p38"/>
            <p:cNvCxnSpPr/>
            <p:nvPr/>
          </p:nvCxnSpPr>
          <p:spPr>
            <a:xfrm>
              <a:off x="3506" y="2112"/>
              <a:ext cx="384" cy="0"/>
            </a:xfrm>
            <a:prstGeom prst="straightConnector1">
              <a:avLst/>
            </a:prstGeom>
            <a:noFill/>
            <a:ln cap="flat" cmpd="dbl" w="38100">
              <a:solidFill>
                <a:schemeClr val="dk1"/>
              </a:solidFill>
              <a:prstDash val="solid"/>
              <a:round/>
              <a:headEnd len="med" w="med" type="none"/>
              <a:tailEnd len="med" w="med" type="triangle"/>
            </a:ln>
          </p:spPr>
        </p:cxnSp>
        <p:cxnSp>
          <p:nvCxnSpPr>
            <p:cNvPr id="444" name="Google Shape;444;p38"/>
            <p:cNvCxnSpPr/>
            <p:nvPr/>
          </p:nvCxnSpPr>
          <p:spPr>
            <a:xfrm>
              <a:off x="3506" y="2736"/>
              <a:ext cx="384" cy="0"/>
            </a:xfrm>
            <a:prstGeom prst="straightConnector1">
              <a:avLst/>
            </a:prstGeom>
            <a:noFill/>
            <a:ln cap="flat" cmpd="dbl" w="38100">
              <a:solidFill>
                <a:schemeClr val="dk1"/>
              </a:solidFill>
              <a:prstDash val="solid"/>
              <a:round/>
              <a:headEnd len="med" w="med" type="none"/>
              <a:tailEnd len="med" w="med" type="triangle"/>
            </a:ln>
          </p:spPr>
        </p:cxnSp>
        <p:cxnSp>
          <p:nvCxnSpPr>
            <p:cNvPr id="445" name="Google Shape;445;p38"/>
            <p:cNvCxnSpPr/>
            <p:nvPr/>
          </p:nvCxnSpPr>
          <p:spPr>
            <a:xfrm>
              <a:off x="3506" y="3312"/>
              <a:ext cx="384" cy="0"/>
            </a:xfrm>
            <a:prstGeom prst="straightConnector1">
              <a:avLst/>
            </a:prstGeom>
            <a:noFill/>
            <a:ln cap="flat" cmpd="dbl" w="38100">
              <a:solidFill>
                <a:schemeClr val="dk1"/>
              </a:solidFill>
              <a:prstDash val="solid"/>
              <a:round/>
              <a:headEnd len="med" w="med" type="none"/>
              <a:tailEnd len="med" w="med" type="triangle"/>
            </a:ln>
          </p:spPr>
        </p:cxnSp>
        <p:sp>
          <p:nvSpPr>
            <p:cNvPr id="446" name="Google Shape;446;p38"/>
            <p:cNvSpPr txBox="1"/>
            <p:nvPr/>
          </p:nvSpPr>
          <p:spPr>
            <a:xfrm>
              <a:off x="3976" y="1945"/>
              <a:ext cx="642"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EC0000"/>
                  </a:solidFill>
                  <a:latin typeface="Calibri"/>
                  <a:ea typeface="Calibri"/>
                  <a:cs typeface="Calibri"/>
                  <a:sym typeface="Calibri"/>
                </a:rPr>
                <a:t>Lãnh đạo</a:t>
              </a:r>
              <a:endParaRPr/>
            </a:p>
          </p:txBody>
        </p:sp>
        <p:sp>
          <p:nvSpPr>
            <p:cNvPr id="447" name="Google Shape;447;p38"/>
            <p:cNvSpPr txBox="1"/>
            <p:nvPr/>
          </p:nvSpPr>
          <p:spPr>
            <a:xfrm>
              <a:off x="3983" y="2592"/>
              <a:ext cx="552"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EC0000"/>
                  </a:solidFill>
                  <a:latin typeface="Calibri"/>
                  <a:ea typeface="Calibri"/>
                  <a:cs typeface="Calibri"/>
                  <a:sym typeface="Calibri"/>
                </a:rPr>
                <a:t>Quản lý</a:t>
              </a:r>
              <a:endParaRPr/>
            </a:p>
          </p:txBody>
        </p:sp>
        <p:sp>
          <p:nvSpPr>
            <p:cNvPr id="448" name="Google Shape;448;p38"/>
            <p:cNvSpPr txBox="1"/>
            <p:nvPr/>
          </p:nvSpPr>
          <p:spPr>
            <a:xfrm>
              <a:off x="3986" y="3168"/>
              <a:ext cx="588"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EC0000"/>
                  </a:solidFill>
                  <a:latin typeface="Calibri"/>
                  <a:ea typeface="Calibri"/>
                  <a:cs typeface="Calibri"/>
                  <a:sym typeface="Calibri"/>
                </a:rPr>
                <a:t>Làm chủ</a:t>
              </a:r>
              <a:endParaRPr/>
            </a:p>
          </p:txBody>
        </p:sp>
      </p:grpSp>
      <p:sp>
        <p:nvSpPr>
          <p:cNvPr id="449" name="Google Shape;449;p38"/>
          <p:cNvSpPr txBox="1"/>
          <p:nvPr/>
        </p:nvSpPr>
        <p:spPr>
          <a:xfrm>
            <a:off x="2133601" y="1676400"/>
            <a:ext cx="23668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Cơ chế tổng quát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500"/>
                                        <p:tgtEl>
                                          <p:spTgt spid="4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Bieutrung_MTTQVN" id="454" name="Google Shape;454;p39">
            <a:hlinkClick r:id="rId3"/>
          </p:cNvPr>
          <p:cNvPicPr preferRelativeResize="0"/>
          <p:nvPr/>
        </p:nvPicPr>
        <p:blipFill rotWithShape="1">
          <a:blip r:embed="rId4">
            <a:alphaModFix/>
          </a:blip>
          <a:srcRect b="0" l="0" r="0" t="0"/>
          <a:stretch/>
        </p:blipFill>
        <p:spPr>
          <a:xfrm>
            <a:off x="508000" y="838200"/>
            <a:ext cx="2641600" cy="1981200"/>
          </a:xfrm>
          <a:prstGeom prst="rect">
            <a:avLst/>
          </a:prstGeom>
          <a:noFill/>
          <a:ln>
            <a:noFill/>
          </a:ln>
        </p:spPr>
      </p:pic>
      <p:pic>
        <p:nvPicPr>
          <p:cNvPr descr="small_1237128883" id="455" name="Google Shape;455;p39"/>
          <p:cNvPicPr preferRelativeResize="0"/>
          <p:nvPr/>
        </p:nvPicPr>
        <p:blipFill rotWithShape="1">
          <a:blip r:embed="rId5">
            <a:alphaModFix/>
          </a:blip>
          <a:srcRect b="0" l="0" r="0" t="0"/>
          <a:stretch/>
        </p:blipFill>
        <p:spPr>
          <a:xfrm>
            <a:off x="3962400" y="3352800"/>
            <a:ext cx="4593167" cy="2667000"/>
          </a:xfrm>
          <a:prstGeom prst="rect">
            <a:avLst/>
          </a:prstGeom>
          <a:noFill/>
          <a:ln>
            <a:noFill/>
          </a:ln>
        </p:spPr>
      </p:pic>
      <p:pic>
        <p:nvPicPr>
          <p:cNvPr descr="0_606410" id="456" name="Google Shape;456;p39"/>
          <p:cNvPicPr preferRelativeResize="0"/>
          <p:nvPr/>
        </p:nvPicPr>
        <p:blipFill rotWithShape="1">
          <a:blip r:embed="rId6">
            <a:alphaModFix/>
          </a:blip>
          <a:srcRect b="0" l="0" r="0" t="0"/>
          <a:stretch/>
        </p:blipFill>
        <p:spPr>
          <a:xfrm>
            <a:off x="9042400" y="3581400"/>
            <a:ext cx="2516717" cy="1981200"/>
          </a:xfrm>
          <a:prstGeom prst="rect">
            <a:avLst/>
          </a:prstGeom>
          <a:noFill/>
          <a:ln>
            <a:noFill/>
          </a:ln>
        </p:spPr>
      </p:pic>
      <p:pic>
        <p:nvPicPr>
          <p:cNvPr descr="huy hieu Hoi NND" id="457" name="Google Shape;457;p39"/>
          <p:cNvPicPr preferRelativeResize="0"/>
          <p:nvPr/>
        </p:nvPicPr>
        <p:blipFill rotWithShape="1">
          <a:blip r:embed="rId7">
            <a:alphaModFix/>
          </a:blip>
          <a:srcRect b="0" l="0" r="0" t="0"/>
          <a:stretch/>
        </p:blipFill>
        <p:spPr>
          <a:xfrm>
            <a:off x="8229600" y="838200"/>
            <a:ext cx="3149600" cy="2327275"/>
          </a:xfrm>
          <a:prstGeom prst="rect">
            <a:avLst/>
          </a:prstGeom>
          <a:noFill/>
          <a:ln>
            <a:noFill/>
          </a:ln>
        </p:spPr>
      </p:pic>
      <p:pic>
        <p:nvPicPr>
          <p:cNvPr descr="LogoCCB" id="458" name="Google Shape;458;p39"/>
          <p:cNvPicPr preferRelativeResize="0"/>
          <p:nvPr/>
        </p:nvPicPr>
        <p:blipFill rotWithShape="1">
          <a:blip r:embed="rId8">
            <a:alphaModFix/>
          </a:blip>
          <a:srcRect b="0" l="0" r="0" t="0"/>
          <a:stretch/>
        </p:blipFill>
        <p:spPr>
          <a:xfrm>
            <a:off x="406400" y="3352800"/>
            <a:ext cx="3048000" cy="2286000"/>
          </a:xfrm>
          <a:prstGeom prst="rect">
            <a:avLst/>
          </a:prstGeom>
          <a:noFill/>
          <a:ln>
            <a:noFill/>
          </a:ln>
        </p:spPr>
      </p:pic>
      <p:pic>
        <p:nvPicPr>
          <p:cNvPr descr="C:\Users\ADMIN\Desktop\Untitled.png" id="459" name="Google Shape;459;p39"/>
          <p:cNvPicPr preferRelativeResize="0"/>
          <p:nvPr/>
        </p:nvPicPr>
        <p:blipFill rotWithShape="1">
          <a:blip r:embed="rId9">
            <a:alphaModFix/>
          </a:blip>
          <a:srcRect b="0" l="0" r="0" t="0"/>
          <a:stretch/>
        </p:blipFill>
        <p:spPr>
          <a:xfrm>
            <a:off x="4408344" y="384175"/>
            <a:ext cx="2876550" cy="278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p:nvPr/>
        </p:nvSpPr>
        <p:spPr>
          <a:xfrm>
            <a:off x="434109" y="1674128"/>
            <a:ext cx="11480800" cy="3400931"/>
          </a:xfrm>
          <a:prstGeom prst="rect">
            <a:avLst/>
          </a:prstGeom>
          <a:noFill/>
          <a:ln>
            <a:noFill/>
          </a:ln>
        </p:spPr>
        <p:txBody>
          <a:bodyPr anchorCtr="0" anchor="ctr" bIns="45700" lIns="91425" spcFirstLastPara="1" rIns="91425" wrap="square" tIns="45700">
            <a:spAutoFit/>
          </a:bodyPr>
          <a:lstStyle/>
          <a:p>
            <a:pPr indent="0" lvl="0" marL="0" marR="0" rtl="0" algn="just">
              <a:lnSpc>
                <a:spcPct val="125000"/>
              </a:lnSpc>
              <a:spcBef>
                <a:spcPts val="0"/>
              </a:spcBef>
              <a:spcAft>
                <a:spcPts val="0"/>
              </a:spcAft>
              <a:buNone/>
            </a:pPr>
            <a:r>
              <a:rPr b="1" i="0" lang="en-US" sz="2800" u="none" cap="none" strike="noStrike">
                <a:solidFill>
                  <a:srgbClr val="000066"/>
                </a:solidFill>
                <a:latin typeface="Calibri"/>
                <a:ea typeface="Calibri"/>
                <a:cs typeface="Calibri"/>
                <a:sym typeface="Calibri"/>
              </a:rPr>
              <a:t>- Phương hướng của công nghiệp hoá:</a:t>
            </a:r>
            <a:endParaRPr b="1" i="0" sz="2800" u="none" cap="none" strike="noStrike">
              <a:solidFill>
                <a:srgbClr val="000066"/>
              </a:solidFill>
              <a:latin typeface="Calibri"/>
              <a:ea typeface="Calibri"/>
              <a:cs typeface="Calibri"/>
              <a:sym typeface="Calibri"/>
            </a:endParaRPr>
          </a:p>
          <a:p>
            <a:pPr indent="0" lvl="0" marL="0" marR="0" rtl="0" algn="just">
              <a:lnSpc>
                <a:spcPct val="125000"/>
              </a:lnSpc>
              <a:spcBef>
                <a:spcPts val="0"/>
              </a:spcBef>
              <a:spcAft>
                <a:spcPts val="0"/>
              </a:spcAft>
              <a:buNone/>
            </a:pPr>
            <a:r>
              <a:rPr b="0" i="0" lang="en-US" sz="2400" u="none" cap="none" strike="noStrike">
                <a:solidFill>
                  <a:srgbClr val="000066"/>
                </a:solidFill>
                <a:latin typeface="Calibri"/>
                <a:ea typeface="Calibri"/>
                <a:cs typeface="Calibri"/>
                <a:sym typeface="Calibri"/>
              </a:rPr>
              <a:t>	+ Ưu tiên phát triển công nghiệp nặng một cách hợp lý.</a:t>
            </a:r>
            <a:endParaRPr b="0" i="0" sz="2400" u="none" cap="none" strike="noStrike">
              <a:solidFill>
                <a:srgbClr val="000066"/>
              </a:solidFill>
              <a:latin typeface="Calibri"/>
              <a:ea typeface="Calibri"/>
              <a:cs typeface="Calibri"/>
              <a:sym typeface="Calibri"/>
            </a:endParaRPr>
          </a:p>
          <a:p>
            <a:pPr indent="0" lvl="0" marL="0" marR="0" rtl="0" algn="just">
              <a:lnSpc>
                <a:spcPct val="125000"/>
              </a:lnSpc>
              <a:spcBef>
                <a:spcPts val="0"/>
              </a:spcBef>
              <a:spcAft>
                <a:spcPts val="0"/>
              </a:spcAft>
              <a:buNone/>
            </a:pPr>
            <a:r>
              <a:rPr b="0" i="0" lang="en-US" sz="2400" u="none" cap="none" strike="noStrike">
                <a:solidFill>
                  <a:srgbClr val="000066"/>
                </a:solidFill>
                <a:latin typeface="Calibri"/>
                <a:ea typeface="Calibri"/>
                <a:cs typeface="Calibri"/>
                <a:sym typeface="Calibri"/>
              </a:rPr>
              <a:t>	+ Kết hợp chặt chẽ phát triển công nghiệp với phát triển nông nghiệp.</a:t>
            </a:r>
            <a:endParaRPr b="0" i="0" sz="2400" u="none" cap="none" strike="noStrike">
              <a:solidFill>
                <a:srgbClr val="000066"/>
              </a:solidFill>
              <a:latin typeface="Calibri"/>
              <a:ea typeface="Calibri"/>
              <a:cs typeface="Calibri"/>
              <a:sym typeface="Calibri"/>
            </a:endParaRPr>
          </a:p>
          <a:p>
            <a:pPr indent="0" lvl="0" marL="0" marR="0" rtl="0" algn="just">
              <a:lnSpc>
                <a:spcPct val="125000"/>
              </a:lnSpc>
              <a:spcBef>
                <a:spcPts val="0"/>
              </a:spcBef>
              <a:spcAft>
                <a:spcPts val="0"/>
              </a:spcAft>
              <a:buNone/>
            </a:pPr>
            <a:r>
              <a:rPr b="0" i="0" lang="en-US" sz="2400" u="none" cap="none" strike="noStrike">
                <a:solidFill>
                  <a:srgbClr val="000066"/>
                </a:solidFill>
                <a:latin typeface="Calibri"/>
                <a:ea typeface="Calibri"/>
                <a:cs typeface="Calibri"/>
                <a:sym typeface="Calibri"/>
              </a:rPr>
              <a:t>	+ Ra sức phát triển công nghiệp nhẹ song song với việc ưu tiên phát triển công nghiệp nặng.</a:t>
            </a:r>
            <a:endParaRPr b="0" i="0" sz="2400" u="none" cap="none" strike="noStrike">
              <a:solidFill>
                <a:srgbClr val="000066"/>
              </a:solidFill>
              <a:latin typeface="Calibri"/>
              <a:ea typeface="Calibri"/>
              <a:cs typeface="Calibri"/>
              <a:sym typeface="Calibri"/>
            </a:endParaRPr>
          </a:p>
          <a:p>
            <a:pPr indent="0" lvl="0" marL="0" marR="0" rtl="0" algn="just">
              <a:lnSpc>
                <a:spcPct val="125000"/>
              </a:lnSpc>
              <a:spcBef>
                <a:spcPts val="0"/>
              </a:spcBef>
              <a:spcAft>
                <a:spcPts val="0"/>
              </a:spcAft>
              <a:buNone/>
            </a:pPr>
            <a:r>
              <a:rPr b="0" i="0" lang="en-US" sz="2400" u="none" cap="none" strike="noStrike">
                <a:solidFill>
                  <a:srgbClr val="000066"/>
                </a:solidFill>
                <a:latin typeface="Calibri"/>
                <a:ea typeface="Calibri"/>
                <a:cs typeface="Calibri"/>
                <a:sym typeface="Calibri"/>
              </a:rPr>
              <a:t>	+ Ra sức phát triển công nghiệp trung ương,đồng thời đẩy mạnh phát triển công nghiệp địa phương.</a:t>
            </a:r>
            <a:endParaRPr/>
          </a:p>
        </p:txBody>
      </p:sp>
      <p:sp>
        <p:nvSpPr>
          <p:cNvPr id="119" name="Google Shape;119;p4"/>
          <p:cNvSpPr/>
          <p:nvPr/>
        </p:nvSpPr>
        <p:spPr>
          <a:xfrm>
            <a:off x="2068945" y="427427"/>
            <a:ext cx="7213600" cy="892552"/>
          </a:xfrm>
          <a:prstGeom prst="rect">
            <a:avLst/>
          </a:prstGeom>
          <a:noFill/>
          <a:ln>
            <a:noFill/>
          </a:ln>
        </p:spPr>
        <p:txBody>
          <a:bodyPr anchorCtr="0" anchor="ctr" bIns="45700" lIns="91425" spcFirstLastPara="1" rIns="91425" wrap="square" tIns="45700">
            <a:spAutoFit/>
          </a:bodyPr>
          <a:lstStyle/>
          <a:p>
            <a:pPr indent="457200" lvl="0" marL="0" marR="0" rtl="0" algn="just">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Hội nghị TW 7 khóa III (6/1962) xác định:</a:t>
            </a:r>
            <a:r>
              <a:rPr b="1" i="0" lang="en-US" sz="2400" u="none" cap="none" strike="noStrike">
                <a:solidFill>
                  <a:srgbClr val="FF0000"/>
                </a:solidFill>
                <a:latin typeface="Times New Roman"/>
                <a:ea typeface="Times New Roman"/>
                <a:cs typeface="Times New Roman"/>
                <a:sym typeface="Times New Roman"/>
              </a:rPr>
              <a:t>	</a:t>
            </a:r>
            <a:endParaRPr b="1" i="0" sz="2000" u="none" cap="none" strike="noStrike">
              <a:solidFill>
                <a:srgbClr val="000066"/>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5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5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500"/>
                                        <p:tgtEl>
                                          <p:spTgt spid="1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animEffect filter="fade" transition="in">
                                      <p:cBhvr>
                                        <p:cTn dur="500"/>
                                        <p:tgtEl>
                                          <p:spTgt spid="1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4" st="4"/>
                                            </p:txEl>
                                          </p:spTgt>
                                        </p:tgtEl>
                                        <p:attrNameLst>
                                          <p:attrName>style.visibility</p:attrName>
                                        </p:attrNameLst>
                                      </p:cBhvr>
                                      <p:to>
                                        <p:strVal val="visible"/>
                                      </p:to>
                                    </p:set>
                                    <p:animEffect filter="fade" transition="in">
                                      <p:cBhvr>
                                        <p:cTn dur="500"/>
                                        <p:tgtEl>
                                          <p:spTgt spid="1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500"/>
                                        <p:tgtEl>
                                          <p:spTgt spid="11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0"/>
          <p:cNvSpPr txBox="1"/>
          <p:nvPr/>
        </p:nvSpPr>
        <p:spPr>
          <a:xfrm>
            <a:off x="711200" y="2133600"/>
            <a:ext cx="110744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Calibri"/>
                <a:ea typeface="Calibri"/>
                <a:cs typeface="Calibri"/>
                <a:sym typeface="Calibri"/>
              </a:rPr>
              <a:t> Hệ thống chính trị dân chủ nhân dân (1945 – 1954)</a:t>
            </a:r>
            <a:endParaRPr/>
          </a:p>
        </p:txBody>
      </p:sp>
      <p:sp>
        <p:nvSpPr>
          <p:cNvPr id="465" name="Google Shape;465;p40"/>
          <p:cNvSpPr txBox="1"/>
          <p:nvPr/>
        </p:nvSpPr>
        <p:spPr>
          <a:xfrm>
            <a:off x="1117600" y="2987676"/>
            <a:ext cx="10464800" cy="1428083"/>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Khẩu hiệu: “Dân tộc trên hết, Tổ quốc trên hết” là cơ sở tư tưởng</a:t>
            </a:r>
            <a:endParaRPr/>
          </a:p>
          <a:p>
            <a:pPr indent="-177800" lvl="0" marL="0" marR="0" rtl="0" algn="just">
              <a:spcBef>
                <a:spcPts val="28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Dựa trên nền tảng khối đại đoàn kết dân tộc rộng rãi: Không phân biệt nòi giống, giai cấp, tôn giáo.... Đặt lợi ích của dân tộc lên cao nhất.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animEffect filter="fade" transition="in">
                                      <p:cBhvr>
                                        <p:cTn dur="500"/>
                                        <p:tgtEl>
                                          <p:spTgt spid="4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animEffect filter="fade" transition="in">
                                      <p:cBhvr>
                                        <p:cTn dur="500"/>
                                        <p:tgtEl>
                                          <p:spTgt spid="46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1"/>
          <p:cNvSpPr txBox="1"/>
          <p:nvPr/>
        </p:nvSpPr>
        <p:spPr>
          <a:xfrm>
            <a:off x="812800" y="1600201"/>
            <a:ext cx="10769600" cy="224676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 Có một chính quyền là công bộc của dân, coi dân là chủ</a:t>
            </a:r>
            <a:endParaRPr/>
          </a:p>
          <a:p>
            <a:pPr indent="0" lvl="0" marL="0" marR="0" rtl="0" algn="just">
              <a:spcBef>
                <a:spcPts val="0"/>
              </a:spcBef>
              <a:spcAft>
                <a:spcPts val="0"/>
              </a:spcAft>
              <a:buNone/>
            </a:pPr>
            <a:r>
              <a:rPr lang="en-US" sz="2800">
                <a:solidFill>
                  <a:schemeClr val="dk1"/>
                </a:solidFill>
                <a:latin typeface="Calibri"/>
                <a:ea typeface="Calibri"/>
                <a:cs typeface="Calibri"/>
                <a:sym typeface="Calibri"/>
              </a:rPr>
              <a:t> - Đảng lãnh đạo</a:t>
            </a:r>
            <a:endParaRPr/>
          </a:p>
          <a:p>
            <a:pPr indent="0" lvl="0" marL="0" marR="0" rtl="0" algn="just">
              <a:spcBef>
                <a:spcPts val="0"/>
              </a:spcBef>
              <a:spcAft>
                <a:spcPts val="0"/>
              </a:spcAft>
              <a:buNone/>
            </a:pPr>
            <a:r>
              <a:rPr lang="en-US" sz="2800">
                <a:solidFill>
                  <a:schemeClr val="dk1"/>
                </a:solidFill>
                <a:latin typeface="Calibri"/>
                <a:ea typeface="Calibri"/>
                <a:cs typeface="Calibri"/>
                <a:sym typeface="Calibri"/>
              </a:rPr>
              <a:t> - Cơ sở kinh tế là nền sản xuất hàng hoá nhỏ, phân tán, tự cấp tự túc, bị kinh tế thực dân kìm hãm</a:t>
            </a:r>
            <a:endParaRPr/>
          </a:p>
          <a:p>
            <a:pPr indent="0" lvl="0" marL="0" marR="0" rtl="0" algn="just">
              <a:spcBef>
                <a:spcPts val="0"/>
              </a:spcBef>
              <a:spcAft>
                <a:spcPts val="0"/>
              </a:spcAft>
              <a:buNone/>
            </a:pPr>
            <a:r>
              <a:rPr lang="en-US" sz="2800">
                <a:solidFill>
                  <a:schemeClr val="dk1"/>
                </a:solidFill>
                <a:latin typeface="Calibri"/>
                <a:ea typeface="Calibri"/>
                <a:cs typeface="Calibri"/>
                <a:sym typeface="Calibri"/>
              </a:rPr>
              <a:t>- Đã có sự giám sát của xã hội đối với Đảng và Nhà nước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2"/>
          <p:cNvSpPr txBox="1"/>
          <p:nvPr/>
        </p:nvSpPr>
        <p:spPr>
          <a:xfrm>
            <a:off x="406400" y="990600"/>
            <a:ext cx="117856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Hệ thống chuyên chính vô sản (1955 – 1975 và 1975 – 1989)</a:t>
            </a:r>
            <a:endParaRPr/>
          </a:p>
        </p:txBody>
      </p:sp>
      <p:sp>
        <p:nvSpPr>
          <p:cNvPr id="476" name="Google Shape;476;p42"/>
          <p:cNvSpPr txBox="1"/>
          <p:nvPr/>
        </p:nvSpPr>
        <p:spPr>
          <a:xfrm>
            <a:off x="1117600" y="4419601"/>
            <a:ext cx="10160000"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Đại hội IV: “Điều kiện quyết định trước tiên và phải thiết lập và không ngừng tăng cường chuyên chính vô sản, thực hiện và không ngừng phát huy quyền làm chủ tập thể của nhân dân lao động”</a:t>
            </a:r>
            <a:endParaRPr/>
          </a:p>
        </p:txBody>
      </p:sp>
      <p:sp>
        <p:nvSpPr>
          <p:cNvPr id="477" name="Google Shape;477;p42"/>
          <p:cNvSpPr txBox="1"/>
          <p:nvPr/>
        </p:nvSpPr>
        <p:spPr>
          <a:xfrm>
            <a:off x="914400" y="2133601"/>
            <a:ext cx="10363200"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Thuật ngữ "Hệ thống chuyên chính vô sản” – phát kiến của Lênin nhằm để chỉ hệ thống cơ cấu tổ chức các cơ quan quyền lực lãnh đạo và quản lý, điều hành xã hội.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3"/>
          <p:cNvSpPr txBox="1"/>
          <p:nvPr/>
        </p:nvSpPr>
        <p:spPr>
          <a:xfrm>
            <a:off x="646545" y="1176010"/>
            <a:ext cx="108712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Cơ sở hình thành hệ thống chuyên chính vô sản ở nước ta:</a:t>
            </a:r>
            <a:endParaRPr/>
          </a:p>
        </p:txBody>
      </p:sp>
      <p:sp>
        <p:nvSpPr>
          <p:cNvPr id="483" name="Google Shape;483;p43"/>
          <p:cNvSpPr txBox="1"/>
          <p:nvPr/>
        </p:nvSpPr>
        <p:spPr>
          <a:xfrm>
            <a:off x="979054" y="2346036"/>
            <a:ext cx="10686473" cy="3416320"/>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Lý luận của CN Mác – Lênin về thời kỳ quá độ và chuyên chính vô sản</a:t>
            </a:r>
            <a:endParaRPr/>
          </a:p>
          <a:p>
            <a:pPr indent="-152400" lvl="0" marL="0" marR="0" rtl="0" algn="just">
              <a:spcBef>
                <a:spcPts val="12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Đường lối chung của cách mạng Việt Nam trong giai doạn mới (Đại hội III, IV, V)</a:t>
            </a:r>
            <a:endParaRPr/>
          </a:p>
          <a:p>
            <a:pPr indent="-152400" lvl="0" marL="0" marR="0" rtl="0" algn="just">
              <a:spcBef>
                <a:spcPts val="12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Cơ sở chính trị của hệ thống chuyên chính vô sản là sự lãnh đạo toàn diện và tuyệt đối của Đảng</a:t>
            </a:r>
            <a:endParaRPr/>
          </a:p>
          <a:p>
            <a:pPr indent="-152400" lvl="0" marL="0" marR="0" rtl="0" algn="just">
              <a:spcBef>
                <a:spcPts val="12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Cơ sở kinh tế của hệ thống chuyên chính vô sản là nền kinh tế kế hoạch hoá tập trung quan liêu, bao cấp.</a:t>
            </a:r>
            <a:endParaRPr/>
          </a:p>
          <a:p>
            <a:pPr indent="-152400" lvl="0" marL="0" marR="0" rtl="0" algn="just">
              <a:spcBef>
                <a:spcPts val="12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Cơ sở xã hội là liên minh giai cấp: công nhân – nông dân - trí thức</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4"/>
          <p:cNvSpPr txBox="1"/>
          <p:nvPr/>
        </p:nvSpPr>
        <p:spPr>
          <a:xfrm>
            <a:off x="711200" y="1223666"/>
            <a:ext cx="10972800"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400">
                <a:solidFill>
                  <a:srgbClr val="0066FF"/>
                </a:solidFill>
                <a:latin typeface="Calibri"/>
                <a:ea typeface="Calibri"/>
                <a:cs typeface="Calibri"/>
                <a:sym typeface="Calibri"/>
              </a:rPr>
              <a:t>Chủ trương xây dựng hệ thống chuyên chính vô sản mang đặc điểm của Việt Nam</a:t>
            </a:r>
            <a:r>
              <a:rPr i="1" lang="en-US" sz="2400">
                <a:solidFill>
                  <a:srgbClr val="0066FF"/>
                </a:solidFill>
                <a:latin typeface="Calibri"/>
                <a:ea typeface="Calibri"/>
                <a:cs typeface="Calibri"/>
                <a:sym typeface="Calibri"/>
              </a:rPr>
              <a:t> </a:t>
            </a:r>
            <a:endParaRPr i="1" sz="2400">
              <a:solidFill>
                <a:srgbClr val="0066FF"/>
              </a:solidFill>
              <a:latin typeface="Calibri"/>
              <a:ea typeface="Calibri"/>
              <a:cs typeface="Calibri"/>
              <a:sym typeface="Calibri"/>
            </a:endParaRPr>
          </a:p>
        </p:txBody>
      </p:sp>
      <p:sp>
        <p:nvSpPr>
          <p:cNvPr id="489" name="Google Shape;489;p44"/>
          <p:cNvSpPr/>
          <p:nvPr/>
        </p:nvSpPr>
        <p:spPr>
          <a:xfrm>
            <a:off x="508000" y="1905000"/>
            <a:ext cx="11379200" cy="2920030"/>
          </a:xfrm>
          <a:prstGeom prst="rect">
            <a:avLst/>
          </a:prstGeom>
          <a:noFill/>
          <a:ln>
            <a:noFill/>
          </a:ln>
        </p:spPr>
        <p:txBody>
          <a:bodyPr anchorCtr="0" anchor="t" bIns="45700" lIns="91425" spcFirstLastPara="1" rIns="91425" wrap="square" tIns="45700">
            <a:spAutoFit/>
          </a:bodyPr>
          <a:lstStyle/>
          <a:p>
            <a:pPr indent="0" lvl="0" marL="0" marR="0" rtl="0" algn="just">
              <a:lnSpc>
                <a:spcPct val="125000"/>
              </a:lnSpc>
              <a:spcBef>
                <a:spcPts val="0"/>
              </a:spcBef>
              <a:spcAft>
                <a:spcPts val="0"/>
              </a:spcAft>
              <a:buNone/>
            </a:pPr>
            <a:r>
              <a:rPr lang="en-US" sz="2100">
                <a:solidFill>
                  <a:schemeClr val="dk1"/>
                </a:solidFill>
                <a:latin typeface="Calibri"/>
                <a:ea typeface="Calibri"/>
                <a:cs typeface="Calibri"/>
                <a:sym typeface="Calibri"/>
              </a:rPr>
              <a:t>- Xây dựng quyền làm chủ tập thể  của nhân dân lao động dưới sự lãnh đạo của đảng.</a:t>
            </a:r>
            <a:endParaRPr sz="2100">
              <a:solidFill>
                <a:schemeClr val="dk1"/>
              </a:solidFill>
              <a:latin typeface="Calibri"/>
              <a:ea typeface="Calibri"/>
              <a:cs typeface="Calibri"/>
              <a:sym typeface="Calibri"/>
            </a:endParaRPr>
          </a:p>
          <a:p>
            <a:pPr indent="0" lvl="0" marL="0" marR="0" rtl="0" algn="just">
              <a:lnSpc>
                <a:spcPct val="125000"/>
              </a:lnSpc>
              <a:spcBef>
                <a:spcPts val="0"/>
              </a:spcBef>
              <a:spcAft>
                <a:spcPts val="0"/>
              </a:spcAft>
              <a:buNone/>
            </a:pPr>
            <a:r>
              <a:rPr lang="en-US" sz="2100">
                <a:solidFill>
                  <a:schemeClr val="dk1"/>
                </a:solidFill>
                <a:latin typeface="Calibri"/>
                <a:ea typeface="Calibri"/>
                <a:cs typeface="Calibri"/>
                <a:sym typeface="Calibri"/>
              </a:rPr>
              <a:t>- Xác định nhà nước là nhà nước chuyên chính vô sản.</a:t>
            </a:r>
            <a:endParaRPr sz="2100">
              <a:solidFill>
                <a:schemeClr val="dk1"/>
              </a:solidFill>
              <a:latin typeface="Calibri"/>
              <a:ea typeface="Calibri"/>
              <a:cs typeface="Calibri"/>
              <a:sym typeface="Calibri"/>
            </a:endParaRPr>
          </a:p>
          <a:p>
            <a:pPr indent="0" lvl="0" marL="0" marR="0" rtl="0" algn="just">
              <a:lnSpc>
                <a:spcPct val="125000"/>
              </a:lnSpc>
              <a:spcBef>
                <a:spcPts val="0"/>
              </a:spcBef>
              <a:spcAft>
                <a:spcPts val="0"/>
              </a:spcAft>
              <a:buNone/>
            </a:pPr>
            <a:r>
              <a:rPr lang="en-US" sz="2100">
                <a:solidFill>
                  <a:schemeClr val="dk1"/>
                </a:solidFill>
                <a:latin typeface="Calibri"/>
                <a:ea typeface="Calibri"/>
                <a:cs typeface="Calibri"/>
                <a:sym typeface="Calibri"/>
              </a:rPr>
              <a:t>- Đảng là người lãnh đạo toàn bộ hoạt động xã hội trong điều kiện chuyên chính vô sản.</a:t>
            </a:r>
            <a:endParaRPr sz="2100">
              <a:solidFill>
                <a:schemeClr val="dk1"/>
              </a:solidFill>
              <a:latin typeface="Calibri"/>
              <a:ea typeface="Calibri"/>
              <a:cs typeface="Calibri"/>
              <a:sym typeface="Calibri"/>
            </a:endParaRPr>
          </a:p>
          <a:p>
            <a:pPr indent="0" lvl="0" marL="0" marR="0" rtl="0" algn="just">
              <a:lnSpc>
                <a:spcPct val="125000"/>
              </a:lnSpc>
              <a:spcBef>
                <a:spcPts val="0"/>
              </a:spcBef>
              <a:spcAft>
                <a:spcPts val="0"/>
              </a:spcAft>
              <a:buNone/>
            </a:pPr>
            <a:r>
              <a:rPr lang="en-US" sz="2100">
                <a:solidFill>
                  <a:schemeClr val="dk1"/>
                </a:solidFill>
                <a:latin typeface="Calibri"/>
                <a:ea typeface="Calibri"/>
                <a:cs typeface="Calibri"/>
                <a:sym typeface="Calibri"/>
              </a:rPr>
              <a:t>- Xác định nhiệm vụ chung của các đoàn thể là bảo đảm cho quần chúng tham gia và kiểm tra công việc nhà nước đồng thời là trường học về CNXH.</a:t>
            </a:r>
            <a:endParaRPr sz="2100">
              <a:solidFill>
                <a:schemeClr val="dk1"/>
              </a:solidFill>
              <a:latin typeface="Calibri"/>
              <a:ea typeface="Calibri"/>
              <a:cs typeface="Calibri"/>
              <a:sym typeface="Calibri"/>
            </a:endParaRPr>
          </a:p>
          <a:p>
            <a:pPr indent="0" lvl="0" marL="0" marR="0" rtl="0" algn="just">
              <a:lnSpc>
                <a:spcPct val="125000"/>
              </a:lnSpc>
              <a:spcBef>
                <a:spcPts val="0"/>
              </a:spcBef>
              <a:spcAft>
                <a:spcPts val="0"/>
              </a:spcAft>
              <a:buNone/>
            </a:pPr>
            <a:r>
              <a:rPr lang="en-US" sz="2100">
                <a:solidFill>
                  <a:schemeClr val="dk1"/>
                </a:solidFill>
                <a:latin typeface="Calibri"/>
                <a:ea typeface="Calibri"/>
                <a:cs typeface="Calibri"/>
                <a:sym typeface="Calibri"/>
              </a:rPr>
              <a:t>- Xây dựng và phát huy quyền làm chủ tập thể của nhân dân lao động theo cơ chế Đảng lãnh đạo nhân dân làm chủ, nhà nước quản lý.</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animEffect filter="fade" transition="in">
                                      <p:cBhvr>
                                        <p:cTn dur="500"/>
                                        <p:tgtEl>
                                          <p:spTgt spid="4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animEffect filter="fade" transition="in">
                                      <p:cBhvr>
                                        <p:cTn dur="500"/>
                                        <p:tgtEl>
                                          <p:spTgt spid="4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animEffect filter="fade" transition="in">
                                      <p:cBhvr>
                                        <p:cTn dur="500"/>
                                        <p:tgtEl>
                                          <p:spTgt spid="4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3" st="3"/>
                                            </p:txEl>
                                          </p:spTgt>
                                        </p:tgtEl>
                                        <p:attrNameLst>
                                          <p:attrName>style.visibility</p:attrName>
                                        </p:attrNameLst>
                                      </p:cBhvr>
                                      <p:to>
                                        <p:strVal val="visible"/>
                                      </p:to>
                                    </p:set>
                                    <p:animEffect filter="fade" transition="in">
                                      <p:cBhvr>
                                        <p:cTn dur="500"/>
                                        <p:tgtEl>
                                          <p:spTgt spid="4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4" st="4"/>
                                            </p:txEl>
                                          </p:spTgt>
                                        </p:tgtEl>
                                        <p:attrNameLst>
                                          <p:attrName>style.visibility</p:attrName>
                                        </p:attrNameLst>
                                      </p:cBhvr>
                                      <p:to>
                                        <p:strVal val="visible"/>
                                      </p:to>
                                    </p:set>
                                    <p:animEffect filter="fade" transition="in">
                                      <p:cBhvr>
                                        <p:cTn dur="500"/>
                                        <p:tgtEl>
                                          <p:spTgt spid="4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p:nvPr/>
        </p:nvSpPr>
        <p:spPr>
          <a:xfrm>
            <a:off x="609600" y="2561525"/>
            <a:ext cx="11176000" cy="1865126"/>
          </a:xfrm>
          <a:prstGeom prst="rect">
            <a:avLst/>
          </a:prstGeom>
          <a:noFill/>
          <a:ln>
            <a:noFill/>
          </a:ln>
        </p:spPr>
        <p:txBody>
          <a:bodyPr anchorCtr="0" anchor="ctr" bIns="45700" lIns="91425" spcFirstLastPara="1" rIns="91425" wrap="square" tIns="45700">
            <a:spAutoFit/>
          </a:bodyPr>
          <a:lstStyle/>
          <a:p>
            <a:pPr indent="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 Đã xây dựng mối quan hệ Đảng lãnh đạo, nhân dân làm chủ, Nhà nước quản lý thành cơ chế chung trong hoạt động của hệ thống chính trị.</a:t>
            </a:r>
            <a:endParaRPr sz="2400">
              <a:solidFill>
                <a:schemeClr val="dk1"/>
              </a:solidFill>
              <a:latin typeface="Calibri"/>
              <a:ea typeface="Calibri"/>
              <a:cs typeface="Calibri"/>
              <a:sym typeface="Calibri"/>
            </a:endParaRPr>
          </a:p>
          <a:p>
            <a:pPr indent="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 Đã khắc phục được khá nhiều cách hiểu, cách làm chuyên chính cánh tả, cực đoan trong những năm trước đó.</a:t>
            </a:r>
            <a:endParaRPr sz="2400">
              <a:solidFill>
                <a:schemeClr val="dk1"/>
              </a:solidFill>
              <a:latin typeface="Calibri"/>
              <a:ea typeface="Calibri"/>
              <a:cs typeface="Calibri"/>
              <a:sym typeface="Calibri"/>
            </a:endParaRPr>
          </a:p>
        </p:txBody>
      </p:sp>
      <p:sp>
        <p:nvSpPr>
          <p:cNvPr id="495" name="Google Shape;495;p45"/>
          <p:cNvSpPr txBox="1"/>
          <p:nvPr/>
        </p:nvSpPr>
        <p:spPr>
          <a:xfrm>
            <a:off x="951345" y="1602332"/>
            <a:ext cx="7213600" cy="535531"/>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i="1" lang="en-US" sz="2400">
                <a:solidFill>
                  <a:srgbClr val="0066FF"/>
                </a:solidFill>
                <a:latin typeface="Calibri"/>
                <a:ea typeface="Calibri"/>
                <a:cs typeface="Calibri"/>
                <a:sym typeface="Calibri"/>
              </a:rPr>
              <a:t>Kết quả và ý nghĩa</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animEffect filter="fade" transition="in">
                                      <p:cBhvr>
                                        <p:cTn dur="500"/>
                                        <p:tgtEl>
                                          <p:spTgt spid="4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animEffect filter="fade" transition="in">
                                      <p:cBhvr>
                                        <p:cTn dur="500"/>
                                        <p:tgtEl>
                                          <p:spTgt spid="49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txBox="1"/>
          <p:nvPr/>
        </p:nvSpPr>
        <p:spPr>
          <a:xfrm>
            <a:off x="1117600" y="2590800"/>
            <a:ext cx="10058400"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 Mối quan hệ giữa Đảng, Nhà nước, nhân dân ở từng cấp, từng đơn vị chưa được xác định thật rõ; mỗi bộ phận chưa làm tốt chức năng của mình.</a:t>
            </a:r>
            <a:endParaRPr sz="2400">
              <a:solidFill>
                <a:schemeClr val="dk1"/>
              </a:solidFill>
              <a:latin typeface="Calibri"/>
              <a:ea typeface="Calibri"/>
              <a:cs typeface="Calibri"/>
              <a:sym typeface="Calibri"/>
            </a:endParaRPr>
          </a:p>
          <a:p>
            <a:pPr indent="-152400" lvl="0" marL="0" marR="0" rtl="0" algn="just">
              <a:spcBef>
                <a:spcPts val="12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Chế độ trách nhiệm không nghiêm, pháp chế xã hội chủ nghĩa còn nhiều thiếu sót.</a:t>
            </a:r>
            <a:endParaRPr/>
          </a:p>
          <a:p>
            <a:pPr indent="-152400" lvl="0" marL="0" marR="0" rtl="0" algn="just">
              <a:spcBef>
                <a:spcPts val="12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Bộ máy nhà nước cồng kềnh và kém hiệu quả.</a:t>
            </a:r>
            <a:endParaRPr/>
          </a:p>
          <a:p>
            <a:pPr indent="-152400" lvl="0" marL="0" marR="0" rtl="0" algn="just">
              <a:spcBef>
                <a:spcPts val="12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Đảng chưa phát huy hết vai trò và chức năng.</a:t>
            </a:r>
            <a:endParaRPr/>
          </a:p>
        </p:txBody>
      </p:sp>
      <p:sp>
        <p:nvSpPr>
          <p:cNvPr id="501" name="Google Shape;501;p46"/>
          <p:cNvSpPr txBox="1"/>
          <p:nvPr/>
        </p:nvSpPr>
        <p:spPr>
          <a:xfrm>
            <a:off x="914400" y="1905001"/>
            <a:ext cx="44704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Hạn chế:</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0" st="0"/>
                                            </p:txEl>
                                          </p:spTgt>
                                        </p:tgtEl>
                                        <p:attrNameLst>
                                          <p:attrName>style.visibility</p:attrName>
                                        </p:attrNameLst>
                                      </p:cBhvr>
                                      <p:to>
                                        <p:strVal val="visible"/>
                                      </p:to>
                                    </p:set>
                                    <p:animEffect filter="fade" transition="in">
                                      <p:cBhvr>
                                        <p:cTn dur="500"/>
                                        <p:tgtEl>
                                          <p:spTgt spid="5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1" st="1"/>
                                            </p:txEl>
                                          </p:spTgt>
                                        </p:tgtEl>
                                        <p:attrNameLst>
                                          <p:attrName>style.visibility</p:attrName>
                                        </p:attrNameLst>
                                      </p:cBhvr>
                                      <p:to>
                                        <p:strVal val="visible"/>
                                      </p:to>
                                    </p:set>
                                    <p:animEffect filter="fade" transition="in">
                                      <p:cBhvr>
                                        <p:cTn dur="500"/>
                                        <p:tgtEl>
                                          <p:spTgt spid="5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2" st="2"/>
                                            </p:txEl>
                                          </p:spTgt>
                                        </p:tgtEl>
                                        <p:attrNameLst>
                                          <p:attrName>style.visibility</p:attrName>
                                        </p:attrNameLst>
                                      </p:cBhvr>
                                      <p:to>
                                        <p:strVal val="visible"/>
                                      </p:to>
                                    </p:set>
                                    <p:animEffect filter="fade" transition="in">
                                      <p:cBhvr>
                                        <p:cTn dur="500"/>
                                        <p:tgtEl>
                                          <p:spTgt spid="5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3" st="3"/>
                                            </p:txEl>
                                          </p:spTgt>
                                        </p:tgtEl>
                                        <p:attrNameLst>
                                          <p:attrName>style.visibility</p:attrName>
                                        </p:attrNameLst>
                                      </p:cBhvr>
                                      <p:to>
                                        <p:strVal val="visible"/>
                                      </p:to>
                                    </p:set>
                                    <p:animEffect filter="fade" transition="in">
                                      <p:cBhvr>
                                        <p:cTn dur="500"/>
                                        <p:tgtEl>
                                          <p:spTgt spid="5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nvSpPr>
        <p:spPr>
          <a:xfrm>
            <a:off x="1320800" y="1303267"/>
            <a:ext cx="64008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Nguyên nhân:</a:t>
            </a:r>
            <a:endParaRPr/>
          </a:p>
        </p:txBody>
      </p:sp>
      <p:sp>
        <p:nvSpPr>
          <p:cNvPr id="507" name="Google Shape;507;p47"/>
          <p:cNvSpPr txBox="1"/>
          <p:nvPr/>
        </p:nvSpPr>
        <p:spPr>
          <a:xfrm>
            <a:off x="914400" y="2057400"/>
            <a:ext cx="10668000"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 Duy trì quá lâu cơ chế quản lý kinh tế tập trung quan liêu, bao cấp.</a:t>
            </a:r>
            <a:endParaRPr/>
          </a:p>
          <a:p>
            <a:pPr indent="0" lvl="0" marL="0" marR="0" rtl="0" algn="just">
              <a:spcBef>
                <a:spcPts val="1200"/>
              </a:spcBef>
              <a:spcAft>
                <a:spcPts val="0"/>
              </a:spcAft>
              <a:buNone/>
            </a:pPr>
            <a:r>
              <a:rPr lang="en-US" sz="2400">
                <a:solidFill>
                  <a:schemeClr val="dk1"/>
                </a:solidFill>
                <a:latin typeface="Calibri"/>
                <a:ea typeface="Calibri"/>
                <a:cs typeface="Calibri"/>
                <a:sym typeface="Calibri"/>
              </a:rPr>
              <a:t>- Hệ thống chuyên chính vô sản có biểu hiện bảo thủ, trì trệ, chậm đổi mới.</a:t>
            </a:r>
            <a:endParaRPr/>
          </a:p>
          <a:p>
            <a:pPr indent="-152400" lvl="0" marL="0" marR="0" rtl="0" algn="just">
              <a:spcBef>
                <a:spcPts val="12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Bệnh chủ quan, duy ý chí, tư tưởng tiểu tư sản vừa tả khuynh vừa hữu khuynh trong vai trò lãnh đạo của Đảng.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0" st="0"/>
                                            </p:txEl>
                                          </p:spTgt>
                                        </p:tgtEl>
                                        <p:attrNameLst>
                                          <p:attrName>style.visibility</p:attrName>
                                        </p:attrNameLst>
                                      </p:cBhvr>
                                      <p:to>
                                        <p:strVal val="visible"/>
                                      </p:to>
                                    </p:set>
                                    <p:animEffect filter="fade" transition="in">
                                      <p:cBhvr>
                                        <p:cTn dur="500"/>
                                        <p:tgtEl>
                                          <p:spTgt spid="5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1" st="1"/>
                                            </p:txEl>
                                          </p:spTgt>
                                        </p:tgtEl>
                                        <p:attrNameLst>
                                          <p:attrName>style.visibility</p:attrName>
                                        </p:attrNameLst>
                                      </p:cBhvr>
                                      <p:to>
                                        <p:strVal val="visible"/>
                                      </p:to>
                                    </p:set>
                                    <p:animEffect filter="fade" transition="in">
                                      <p:cBhvr>
                                        <p:cTn dur="500"/>
                                        <p:tgtEl>
                                          <p:spTgt spid="5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2" st="2"/>
                                            </p:txEl>
                                          </p:spTgt>
                                        </p:tgtEl>
                                        <p:attrNameLst>
                                          <p:attrName>style.visibility</p:attrName>
                                        </p:attrNameLst>
                                      </p:cBhvr>
                                      <p:to>
                                        <p:strVal val="visible"/>
                                      </p:to>
                                    </p:set>
                                    <p:animEffect filter="fade" transition="in">
                                      <p:cBhvr>
                                        <p:cTn dur="500"/>
                                        <p:tgtEl>
                                          <p:spTgt spid="5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descr="DH10.bmp" id="512" name="Google Shape;512;p48"/>
          <p:cNvPicPr preferRelativeResize="0"/>
          <p:nvPr/>
        </p:nvPicPr>
        <p:blipFill rotWithShape="1">
          <a:blip r:embed="rId3">
            <a:alphaModFix/>
          </a:blip>
          <a:srcRect b="0" l="0" r="0" t="0"/>
          <a:stretch/>
        </p:blipFill>
        <p:spPr>
          <a:xfrm>
            <a:off x="0" y="3352800"/>
            <a:ext cx="4633384" cy="3124200"/>
          </a:xfrm>
          <a:prstGeom prst="rect">
            <a:avLst/>
          </a:prstGeom>
          <a:noFill/>
          <a:ln>
            <a:noFill/>
          </a:ln>
        </p:spPr>
      </p:pic>
      <p:pic>
        <p:nvPicPr>
          <p:cNvPr descr="i44_112324.jpg" id="513" name="Google Shape;513;p48"/>
          <p:cNvPicPr preferRelativeResize="0"/>
          <p:nvPr/>
        </p:nvPicPr>
        <p:blipFill rotWithShape="1">
          <a:blip r:embed="rId4">
            <a:alphaModFix/>
          </a:blip>
          <a:srcRect b="0" l="0" r="0" t="0"/>
          <a:stretch/>
        </p:blipFill>
        <p:spPr>
          <a:xfrm>
            <a:off x="4688418" y="3352800"/>
            <a:ext cx="2855383" cy="3124200"/>
          </a:xfrm>
          <a:prstGeom prst="rect">
            <a:avLst/>
          </a:prstGeom>
          <a:noFill/>
          <a:ln>
            <a:noFill/>
          </a:ln>
        </p:spPr>
      </p:pic>
      <p:pic>
        <p:nvPicPr>
          <p:cNvPr descr="co tquoc bay.bmp" id="514" name="Google Shape;514;p48"/>
          <p:cNvPicPr preferRelativeResize="0"/>
          <p:nvPr/>
        </p:nvPicPr>
        <p:blipFill rotWithShape="1">
          <a:blip r:embed="rId5">
            <a:alphaModFix/>
          </a:blip>
          <a:srcRect b="0" l="0" r="0" t="0"/>
          <a:stretch/>
        </p:blipFill>
        <p:spPr>
          <a:xfrm>
            <a:off x="7423152" y="3352800"/>
            <a:ext cx="4550833" cy="3124200"/>
          </a:xfrm>
          <a:prstGeom prst="rect">
            <a:avLst/>
          </a:prstGeom>
          <a:noFill/>
          <a:ln>
            <a:noFill/>
          </a:ln>
        </p:spPr>
      </p:pic>
      <p:sp>
        <p:nvSpPr>
          <p:cNvPr id="515" name="Google Shape;515;p48"/>
          <p:cNvSpPr/>
          <p:nvPr/>
        </p:nvSpPr>
        <p:spPr>
          <a:xfrm>
            <a:off x="406400" y="1447801"/>
            <a:ext cx="11379200" cy="904875"/>
          </a:xfrm>
          <a:prstGeom prst="rect">
            <a:avLst/>
          </a:prstGeom>
        </p:spPr>
        <p:txBody>
          <a:bodyPr>
            <a:prstTxWarp prst="textPlain"/>
          </a:bodyPr>
          <a:lstStyle/>
          <a:p>
            <a:pPr lvl="0" algn="ctr"/>
            <a:r>
              <a:rPr b="0" i="0">
                <a:ln cap="flat" cmpd="sng" w="12700">
                  <a:solidFill>
                    <a:srgbClr val="3333CC"/>
                  </a:solidFill>
                  <a:prstDash val="solid"/>
                  <a:round/>
                  <a:headEnd len="sm" w="sm" type="none"/>
                  <a:tailEnd len="sm" w="sm" type="none"/>
                </a:ln>
                <a:solidFill>
                  <a:srgbClr val="B2B2B2">
                    <a:alpha val="49803"/>
                  </a:srgbClr>
                </a:solidFill>
                <a:latin typeface="Times New Roman"/>
              </a:rPr>
              <a:t>HỆ THỐNG CHÍNH TRỊ THỜI KỲ ĐỔI MỚI</a:t>
            </a:r>
          </a:p>
        </p:txBody>
      </p:sp>
      <p:sp>
        <p:nvSpPr>
          <p:cNvPr id="516" name="Google Shape;516;p48"/>
          <p:cNvSpPr/>
          <p:nvPr/>
        </p:nvSpPr>
        <p:spPr>
          <a:xfrm>
            <a:off x="3212165" y="3244334"/>
            <a:ext cx="57676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Nghị quyết TW 11 (3/1965) và Nghị quyết TW 12 (12/1965)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9"/>
          <p:cNvSpPr txBox="1"/>
          <p:nvPr/>
        </p:nvSpPr>
        <p:spPr>
          <a:xfrm>
            <a:off x="365760" y="261118"/>
            <a:ext cx="5342314" cy="6001643"/>
          </a:xfrm>
          <a:prstGeom prst="rect">
            <a:avLst/>
          </a:prstGeom>
          <a:solidFill>
            <a:srgbClr val="DDEAF6"/>
          </a:solid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1800">
                <a:solidFill>
                  <a:srgbClr val="000000"/>
                </a:solidFill>
                <a:latin typeface="Times New Roman"/>
                <a:ea typeface="Times New Roman"/>
                <a:cs typeface="Times New Roman"/>
                <a:sym typeface="Times New Roman"/>
              </a:rPr>
              <a:t>Đổi mới trên cơ sở các đặc trưng CNXH mà nhân dân ta xây dựng (Cương lĩnh 1991) gồm 6 đặc trưng:</a:t>
            </a:r>
            <a:endParaRPr b="1" sz="1800">
              <a:solidFill>
                <a:srgbClr val="000000"/>
              </a:solidFill>
              <a:latin typeface="Times New Roman"/>
              <a:ea typeface="Times New Roman"/>
              <a:cs typeface="Times New Roman"/>
              <a:sym typeface="Times New Roman"/>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Do nhân dân lao động làm chủ. </a:t>
            </a:r>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Có một nền kinh tế phát triển cao dựa trên lực lượng sản xuất hiện đại </a:t>
            </a:r>
            <a:r>
              <a:rPr lang="en-US" sz="1800" u="sng">
                <a:solidFill>
                  <a:srgbClr val="000000"/>
                </a:solidFill>
                <a:latin typeface="Times New Roman"/>
                <a:ea typeface="Times New Roman"/>
                <a:cs typeface="Times New Roman"/>
                <a:sym typeface="Times New Roman"/>
              </a:rPr>
              <a:t>và chế độ công hữu về các tư liệu sản xuất chủ yếu. </a:t>
            </a:r>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Có nền văn hóa tiên tiến, đậm đà bản sắc dân tộc. </a:t>
            </a:r>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u="sng">
                <a:solidFill>
                  <a:srgbClr val="000000"/>
                </a:solidFill>
                <a:latin typeface="Times New Roman"/>
                <a:ea typeface="Times New Roman"/>
                <a:cs typeface="Times New Roman"/>
                <a:sym typeface="Times New Roman"/>
              </a:rPr>
              <a:t>Con người được giải phóng khỏi áp bức, bóc lột, bất công, làm theo năng lực, hưởng theo lao động, </a:t>
            </a:r>
            <a:r>
              <a:rPr lang="en-US" sz="1800">
                <a:solidFill>
                  <a:srgbClr val="000000"/>
                </a:solidFill>
                <a:latin typeface="Times New Roman"/>
                <a:ea typeface="Times New Roman"/>
                <a:cs typeface="Times New Roman"/>
                <a:sym typeface="Times New Roman"/>
              </a:rPr>
              <a:t>có cuộc sống ấm no, tự do, hạnh phúc, có điều kiện phát triển toàn diện cá nhân. </a:t>
            </a:r>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Các dân tộc </a:t>
            </a:r>
            <a:r>
              <a:rPr lang="en-US" sz="1800" u="sng">
                <a:solidFill>
                  <a:srgbClr val="000000"/>
                </a:solidFill>
                <a:latin typeface="Times New Roman"/>
                <a:ea typeface="Times New Roman"/>
                <a:cs typeface="Times New Roman"/>
                <a:sym typeface="Times New Roman"/>
              </a:rPr>
              <a:t>trong nước </a:t>
            </a:r>
            <a:r>
              <a:rPr lang="en-US" sz="1800">
                <a:solidFill>
                  <a:srgbClr val="000000"/>
                </a:solidFill>
                <a:latin typeface="Times New Roman"/>
                <a:ea typeface="Times New Roman"/>
                <a:cs typeface="Times New Roman"/>
                <a:sym typeface="Times New Roman"/>
              </a:rPr>
              <a:t>bình đẳng, đoàn kết và giúp đỡ lẫn nhau cùng </a:t>
            </a:r>
            <a:r>
              <a:rPr lang="en-US" sz="1800" u="sng">
                <a:solidFill>
                  <a:srgbClr val="000000"/>
                </a:solidFill>
                <a:latin typeface="Times New Roman"/>
                <a:ea typeface="Times New Roman"/>
                <a:cs typeface="Times New Roman"/>
                <a:sym typeface="Times New Roman"/>
              </a:rPr>
              <a:t>tiến bộ. </a:t>
            </a:r>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Có quan hệ hữu nghị và hợp tác với nhân dân tất cả các nước trên thế giới”. </a:t>
            </a:r>
            <a:endParaRPr sz="1800">
              <a:solidFill>
                <a:schemeClr val="dk1"/>
              </a:solidFill>
              <a:latin typeface="Calibri"/>
              <a:ea typeface="Calibri"/>
              <a:cs typeface="Calibri"/>
              <a:sym typeface="Calibri"/>
            </a:endParaRPr>
          </a:p>
        </p:txBody>
      </p:sp>
      <p:sp>
        <p:nvSpPr>
          <p:cNvPr id="522" name="Google Shape;522;p49"/>
          <p:cNvSpPr txBox="1"/>
          <p:nvPr/>
        </p:nvSpPr>
        <p:spPr>
          <a:xfrm>
            <a:off x="5860473" y="148164"/>
            <a:ext cx="6331527" cy="6309420"/>
          </a:xfrm>
          <a:prstGeom prst="rect">
            <a:avLst/>
          </a:prstGeom>
          <a:solidFill>
            <a:srgbClr val="A8D08C"/>
          </a:solid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1800">
                <a:solidFill>
                  <a:srgbClr val="000000"/>
                </a:solidFill>
                <a:latin typeface="Times New Roman"/>
                <a:ea typeface="Times New Roman"/>
                <a:cs typeface="Times New Roman"/>
                <a:sym typeface="Times New Roman"/>
              </a:rPr>
              <a:t>Đặc trưng CNXH mà nhân dân ta xây dựng (Cương lĩnh xây dựng đất nước trong TKQĐ lên CNXH bổ sung, phát triển năm 2011, ) gồm 8 đặc trưng:</a:t>
            </a:r>
            <a:endParaRPr/>
          </a:p>
          <a:p>
            <a:pPr indent="-285750" lvl="0" marL="285750" marR="0" rtl="0" algn="just">
              <a:lnSpc>
                <a:spcPct val="120000"/>
              </a:lnSpc>
              <a:spcBef>
                <a:spcPts val="1200"/>
              </a:spcBef>
              <a:spcAft>
                <a:spcPts val="0"/>
              </a:spcAft>
              <a:buClr>
                <a:srgbClr val="FF0000"/>
              </a:buClr>
              <a:buSzPts val="1800"/>
              <a:buFont typeface="Noto Sans Symbols"/>
              <a:buChar char="⮚"/>
            </a:pPr>
            <a:r>
              <a:rPr lang="en-US" sz="1800">
                <a:solidFill>
                  <a:srgbClr val="FF0000"/>
                </a:solidFill>
                <a:latin typeface="Times New Roman"/>
                <a:ea typeface="Times New Roman"/>
                <a:cs typeface="Times New Roman"/>
                <a:sym typeface="Times New Roman"/>
              </a:rPr>
              <a:t>Dân giàu, nước mạnh, dân chủ, công bằng, văn minh</a:t>
            </a:r>
            <a:endParaRPr sz="1800">
              <a:solidFill>
                <a:srgbClr val="FF0000"/>
              </a:solidFill>
              <a:latin typeface="Times New Roman"/>
              <a:ea typeface="Times New Roman"/>
              <a:cs typeface="Times New Roman"/>
              <a:sym typeface="Times New Roman"/>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Do nhân dân lao động làm chủ. </a:t>
            </a:r>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Có nền kinh tế phát triển cao dựa trên lực lượng sản xuất hiện đại </a:t>
            </a:r>
            <a:r>
              <a:rPr lang="en-US" sz="1800" u="sng">
                <a:solidFill>
                  <a:srgbClr val="000000"/>
                </a:solidFill>
                <a:latin typeface="Times New Roman"/>
                <a:ea typeface="Times New Roman"/>
                <a:cs typeface="Times New Roman"/>
                <a:sym typeface="Times New Roman"/>
              </a:rPr>
              <a:t>và quan hệ sản xuất tiến bộ phù hợp.</a:t>
            </a:r>
            <a:endParaRPr sz="1800" u="sng">
              <a:solidFill>
                <a:srgbClr val="000000"/>
              </a:solidFill>
              <a:latin typeface="Times New Roman"/>
              <a:ea typeface="Times New Roman"/>
              <a:cs typeface="Times New Roman"/>
              <a:sym typeface="Times New Roman"/>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Có nền văn hóa tiên tiến, đậm đà bản sắc dân tộc. </a:t>
            </a:r>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Con người có cuộc sống ấm no, tự do, hạnh phúc, có điều kiện phát triển toàn diện.</a:t>
            </a:r>
            <a:endParaRPr sz="1800">
              <a:solidFill>
                <a:srgbClr val="000000"/>
              </a:solidFill>
              <a:latin typeface="Times New Roman"/>
              <a:ea typeface="Times New Roman"/>
              <a:cs typeface="Times New Roman"/>
              <a:sym typeface="Times New Roman"/>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Các dân tộc </a:t>
            </a:r>
            <a:r>
              <a:rPr lang="en-US" sz="1800" u="sng">
                <a:solidFill>
                  <a:srgbClr val="000000"/>
                </a:solidFill>
                <a:latin typeface="Times New Roman"/>
                <a:ea typeface="Times New Roman"/>
                <a:cs typeface="Times New Roman"/>
                <a:sym typeface="Times New Roman"/>
              </a:rPr>
              <a:t>trong cộng đồng Việt Nam </a:t>
            </a:r>
            <a:r>
              <a:rPr lang="en-US" sz="1800">
                <a:solidFill>
                  <a:srgbClr val="000000"/>
                </a:solidFill>
                <a:latin typeface="Times New Roman"/>
                <a:ea typeface="Times New Roman"/>
                <a:cs typeface="Times New Roman"/>
                <a:sym typeface="Times New Roman"/>
              </a:rPr>
              <a:t>bình đẳng, đoàn kết, tôn trọng và giúp đỡ lẫn nhau cùng </a:t>
            </a:r>
            <a:r>
              <a:rPr lang="en-US" sz="1800" u="sng">
                <a:solidFill>
                  <a:srgbClr val="000000"/>
                </a:solidFill>
                <a:latin typeface="Times New Roman"/>
                <a:ea typeface="Times New Roman"/>
                <a:cs typeface="Times New Roman"/>
                <a:sym typeface="Times New Roman"/>
              </a:rPr>
              <a:t>phát triển</a:t>
            </a:r>
            <a:r>
              <a:rPr lang="en-US" sz="1800">
                <a:solidFill>
                  <a:srgbClr val="000000"/>
                </a:solidFill>
                <a:latin typeface="Times New Roman"/>
                <a:ea typeface="Times New Roman"/>
                <a:cs typeface="Times New Roman"/>
                <a:sym typeface="Times New Roman"/>
              </a:rPr>
              <a:t>. </a:t>
            </a:r>
            <a:endParaRPr/>
          </a:p>
          <a:p>
            <a:pPr indent="-285750" lvl="0" marL="285750" marR="0" rtl="0" algn="just">
              <a:lnSpc>
                <a:spcPct val="120000"/>
              </a:lnSpc>
              <a:spcBef>
                <a:spcPts val="1200"/>
              </a:spcBef>
              <a:spcAft>
                <a:spcPts val="0"/>
              </a:spcAft>
              <a:buClr>
                <a:srgbClr val="FF0000"/>
              </a:buClr>
              <a:buSzPts val="1800"/>
              <a:buFont typeface="Noto Sans Symbols"/>
              <a:buChar char="⮚"/>
            </a:pPr>
            <a:r>
              <a:rPr lang="en-US" sz="1800">
                <a:solidFill>
                  <a:srgbClr val="FF0000"/>
                </a:solidFill>
                <a:latin typeface="Times New Roman"/>
                <a:ea typeface="Times New Roman"/>
                <a:cs typeface="Times New Roman"/>
                <a:sym typeface="Times New Roman"/>
              </a:rPr>
              <a:t>Có Nhà nước pháp quyền XHCN của nhân dân, do nhân dân, vì nhân dân do Đảng cộng sản lãnh đạo.</a:t>
            </a:r>
            <a:endParaRPr sz="1800">
              <a:solidFill>
                <a:srgbClr val="FF0000"/>
              </a:solidFill>
              <a:latin typeface="Times New Roman"/>
              <a:ea typeface="Times New Roman"/>
              <a:cs typeface="Times New Roman"/>
              <a:sym typeface="Times New Roman"/>
            </a:endParaRPr>
          </a:p>
          <a:p>
            <a:pPr indent="-285750" lvl="0" marL="285750" marR="0" rtl="0" algn="just">
              <a:lnSpc>
                <a:spcPct val="120000"/>
              </a:lnSpc>
              <a:spcBef>
                <a:spcPts val="120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Có quan hệ hữu nghị và hợp tác với các nước trên thế giới.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p:nvPr/>
        </p:nvSpPr>
        <p:spPr>
          <a:xfrm>
            <a:off x="2625725" y="845128"/>
            <a:ext cx="8940800" cy="6715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800080"/>
                </a:solidFill>
                <a:latin typeface="Times New Roman"/>
                <a:ea typeface="Times New Roman"/>
                <a:cs typeface="Times New Roman"/>
                <a:sym typeface="Times New Roman"/>
              </a:rPr>
              <a:t>ĐƯỜNG LỐI CÔNG NGHIỆP HOÁ ĐẠI HỘI IV (12/1976)</a:t>
            </a:r>
            <a:endParaRPr/>
          </a:p>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(Đổi tên Đảng thành Đảng cộng sản Việt Nam)</a:t>
            </a:r>
            <a:endParaRPr/>
          </a:p>
        </p:txBody>
      </p:sp>
      <p:pic>
        <p:nvPicPr>
          <p:cNvPr descr="nha may xi mang Bim Son.jpg" id="125" name="Google Shape;125;p5"/>
          <p:cNvPicPr preferRelativeResize="0"/>
          <p:nvPr/>
        </p:nvPicPr>
        <p:blipFill rotWithShape="1">
          <a:blip r:embed="rId3">
            <a:alphaModFix/>
          </a:blip>
          <a:srcRect b="8836" l="2856" r="4286" t="5260"/>
          <a:stretch/>
        </p:blipFill>
        <p:spPr>
          <a:xfrm>
            <a:off x="3759200" y="2438400"/>
            <a:ext cx="4673600" cy="2641600"/>
          </a:xfrm>
          <a:prstGeom prst="rect">
            <a:avLst/>
          </a:prstGeom>
          <a:noFill/>
          <a:ln>
            <a:noFill/>
          </a:ln>
          <a:effectLst>
            <a:outerShdw rotWithShape="0" algn="tl" dir="2700000" dist="139700">
              <a:srgbClr val="333333">
                <a:alpha val="64705"/>
              </a:srgbClr>
            </a:outerShdw>
          </a:effectLst>
        </p:spPr>
      </p:pic>
      <p:pic>
        <p:nvPicPr>
          <p:cNvPr descr="caybua.JPG" id="126" name="Google Shape;126;p5"/>
          <p:cNvPicPr preferRelativeResize="0"/>
          <p:nvPr/>
        </p:nvPicPr>
        <p:blipFill rotWithShape="1">
          <a:blip r:embed="rId4">
            <a:alphaModFix/>
          </a:blip>
          <a:srcRect b="14947" l="3906" r="3786" t="1719"/>
          <a:stretch/>
        </p:blipFill>
        <p:spPr>
          <a:xfrm>
            <a:off x="1016000" y="3200400"/>
            <a:ext cx="3219451" cy="2514600"/>
          </a:xfrm>
          <a:prstGeom prst="rect">
            <a:avLst/>
          </a:prstGeom>
          <a:noFill/>
          <a:ln>
            <a:noFill/>
          </a:ln>
          <a:effectLst>
            <a:outerShdw blurRad="292100" rotWithShape="0" algn="tl" dir="2700000" dist="139700">
              <a:srgbClr val="333333">
                <a:alpha val="64705"/>
              </a:srgbClr>
            </a:outerShdw>
          </a:effectLst>
        </p:spPr>
      </p:pic>
      <p:pic>
        <p:nvPicPr>
          <p:cNvPr descr="CUA HANG DO NHUA.JPG" id="127" name="Google Shape;127;p5"/>
          <p:cNvPicPr preferRelativeResize="0"/>
          <p:nvPr/>
        </p:nvPicPr>
        <p:blipFill rotWithShape="1">
          <a:blip r:embed="rId5">
            <a:alphaModFix/>
          </a:blip>
          <a:srcRect b="0" l="21094" r="0" t="0"/>
          <a:stretch/>
        </p:blipFill>
        <p:spPr>
          <a:xfrm>
            <a:off x="7721600" y="3276600"/>
            <a:ext cx="3420533" cy="2438400"/>
          </a:xfrm>
          <a:prstGeom prst="rect">
            <a:avLst/>
          </a:prstGeom>
          <a:noFill/>
          <a:ln>
            <a:noFill/>
          </a:ln>
          <a:effectLst>
            <a:outerShdw blurRad="292100" rotWithShape="0" algn="tl" dir="2700000" dist="139700">
              <a:srgbClr val="333333">
                <a:alpha val="64705"/>
              </a:srgbClr>
            </a:outerShdw>
          </a:effectLst>
        </p:spPr>
      </p:pic>
      <p:grpSp>
        <p:nvGrpSpPr>
          <p:cNvPr id="128" name="Google Shape;128;p5"/>
          <p:cNvGrpSpPr/>
          <p:nvPr/>
        </p:nvGrpSpPr>
        <p:grpSpPr>
          <a:xfrm>
            <a:off x="1930401" y="2693988"/>
            <a:ext cx="8159751" cy="3097212"/>
            <a:chOff x="884" y="1207"/>
            <a:chExt cx="4083" cy="2087"/>
          </a:xfrm>
        </p:grpSpPr>
        <p:sp>
          <p:nvSpPr>
            <p:cNvPr id="129" name="Google Shape;129;p5"/>
            <p:cNvSpPr/>
            <p:nvPr/>
          </p:nvSpPr>
          <p:spPr>
            <a:xfrm>
              <a:off x="2166" y="1207"/>
              <a:ext cx="1503" cy="1407"/>
            </a:xfrm>
            <a:prstGeom prst="ellipse">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ƯU TIÊN </a:t>
              </a:r>
              <a:endParaRPr/>
            </a:p>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PHÁT TRIỂN</a:t>
              </a:r>
              <a:endParaRPr/>
            </a:p>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 CN NẶNG </a:t>
              </a:r>
              <a:endParaRPr/>
            </a:p>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TRÊN CƠ SỞ</a:t>
              </a:r>
              <a:endParaRPr/>
            </a:p>
          </p:txBody>
        </p:sp>
        <p:sp>
          <p:nvSpPr>
            <p:cNvPr id="130" name="Google Shape;130;p5"/>
            <p:cNvSpPr/>
            <p:nvPr/>
          </p:nvSpPr>
          <p:spPr>
            <a:xfrm>
              <a:off x="884" y="2296"/>
              <a:ext cx="2314" cy="998"/>
            </a:xfrm>
            <a:prstGeom prst="flowChartDecision">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PHÁT TRIỂN </a:t>
              </a:r>
              <a:endParaRPr/>
            </a:p>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NÔNG NGHIỆP</a:t>
              </a:r>
              <a:endParaRPr/>
            </a:p>
          </p:txBody>
        </p:sp>
        <p:sp>
          <p:nvSpPr>
            <p:cNvPr id="131" name="Google Shape;131;p5"/>
            <p:cNvSpPr/>
            <p:nvPr/>
          </p:nvSpPr>
          <p:spPr>
            <a:xfrm>
              <a:off x="2653" y="2296"/>
              <a:ext cx="2314" cy="998"/>
            </a:xfrm>
            <a:prstGeom prst="flowChartDecision">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PHÁT TRIỂN </a:t>
              </a:r>
              <a:endParaRPr/>
            </a:p>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CN NHẸ</a:t>
              </a:r>
              <a:endParaRPr/>
            </a:p>
          </p:txBody>
        </p:sp>
      </p:grpSp>
    </p:spTree>
  </p:cSld>
  <p:clrMapOvr>
    <a:masterClrMapping/>
  </p:clrMapOvr>
  <p:transition>
    <p:spli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500"/>
                                        <p:tgtEl>
                                          <p:spTgt spid="128"/>
                                        </p:tgtEl>
                                        <p:attrNameLst>
                                          <p:attrName>ppt_w</p:attrName>
                                        </p:attrNameLst>
                                      </p:cBhvr>
                                      <p:tavLst>
                                        <p:tav fmla="" tm="0">
                                          <p:val>
                                            <p:strVal val="0"/>
                                          </p:val>
                                        </p:tav>
                                        <p:tav fmla="" tm="100000">
                                          <p:val>
                                            <p:strVal val="#ppt_w"/>
                                          </p:val>
                                        </p:tav>
                                      </p:tavLst>
                                    </p:anim>
                                    <p:anim calcmode="lin" valueType="num">
                                      <p:cBhvr additive="base">
                                        <p:cTn dur="500"/>
                                        <p:tgtEl>
                                          <p:spTgt spid="1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0"/>
          <p:cNvSpPr/>
          <p:nvPr/>
        </p:nvSpPr>
        <p:spPr>
          <a:xfrm>
            <a:off x="609601" y="2893239"/>
            <a:ext cx="11055351" cy="553998"/>
          </a:xfrm>
          <a:prstGeom prst="rect">
            <a:avLst/>
          </a:prstGeom>
          <a:noFill/>
          <a:ln>
            <a:noFill/>
          </a:ln>
        </p:spPr>
        <p:txBody>
          <a:bodyPr anchorCtr="0" anchor="ctr" bIns="45700" lIns="91425" spcFirstLastPara="1" rIns="91425" wrap="square" tIns="45700">
            <a:spAutoFit/>
          </a:bodyPr>
          <a:lstStyle/>
          <a:p>
            <a:pPr indent="-152400" lvl="0" marL="0" marR="0" rtl="0" algn="just">
              <a:lnSpc>
                <a:spcPct val="12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Sử dụng khái niệm </a:t>
            </a:r>
            <a:r>
              <a:rPr i="1" lang="en-US" sz="2400">
                <a:solidFill>
                  <a:schemeClr val="dk1"/>
                </a:solidFill>
                <a:latin typeface="Calibri"/>
                <a:ea typeface="Calibri"/>
                <a:cs typeface="Calibri"/>
                <a:sym typeface="Calibri"/>
              </a:rPr>
              <a:t>hệ thống chính trị</a:t>
            </a:r>
            <a:r>
              <a:rPr lang="en-US" sz="2400">
                <a:solidFill>
                  <a:schemeClr val="dk1"/>
                </a:solidFill>
                <a:latin typeface="Calibri"/>
                <a:ea typeface="Calibri"/>
                <a:cs typeface="Calibri"/>
                <a:sym typeface="Calibri"/>
              </a:rPr>
              <a:t> thay thế khái niệm </a:t>
            </a:r>
            <a:r>
              <a:rPr i="1" lang="en-US" sz="2400">
                <a:solidFill>
                  <a:schemeClr val="dk1"/>
                </a:solidFill>
                <a:latin typeface="Calibri"/>
                <a:ea typeface="Calibri"/>
                <a:cs typeface="Calibri"/>
                <a:sym typeface="Calibri"/>
              </a:rPr>
              <a:t>hệ thống chuyên chính vô sản</a:t>
            </a:r>
            <a:endParaRPr sz="2400">
              <a:solidFill>
                <a:schemeClr val="dk1"/>
              </a:solidFill>
              <a:latin typeface="Calibri"/>
              <a:ea typeface="Calibri"/>
              <a:cs typeface="Calibri"/>
              <a:sym typeface="Calibri"/>
            </a:endParaRPr>
          </a:p>
        </p:txBody>
      </p:sp>
      <p:sp>
        <p:nvSpPr>
          <p:cNvPr id="528" name="Google Shape;528;p50"/>
          <p:cNvSpPr/>
          <p:nvPr/>
        </p:nvSpPr>
        <p:spPr>
          <a:xfrm>
            <a:off x="812800" y="1524000"/>
            <a:ext cx="8691418"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rgbClr val="0066FF"/>
              </a:buClr>
              <a:buSzPts val="2400"/>
              <a:buFont typeface="Noto Sans Symbols"/>
              <a:buChar char="❖"/>
            </a:pPr>
            <a:r>
              <a:rPr b="1" i="1" lang="en-US" sz="2400">
                <a:solidFill>
                  <a:srgbClr val="0066FF"/>
                </a:solidFill>
                <a:latin typeface="Calibri"/>
                <a:ea typeface="Calibri"/>
                <a:cs typeface="Calibri"/>
                <a:sym typeface="Calibri"/>
              </a:rPr>
              <a:t> Quá trình đổi mới tư duy về xây dựng hệ thống chính trị</a:t>
            </a:r>
            <a:endParaRPr/>
          </a:p>
        </p:txBody>
      </p:sp>
      <p:sp>
        <p:nvSpPr>
          <p:cNvPr id="529" name="Google Shape;529;p50"/>
          <p:cNvSpPr txBox="1"/>
          <p:nvPr/>
        </p:nvSpPr>
        <p:spPr>
          <a:xfrm>
            <a:off x="812800" y="4114800"/>
            <a:ext cx="10871200" cy="1384995"/>
          </a:xfrm>
          <a:prstGeom prst="rect">
            <a:avLst/>
          </a:prstGeom>
          <a:noFill/>
          <a:ln>
            <a:noFill/>
          </a:ln>
        </p:spPr>
        <p:txBody>
          <a:bodyPr anchorCtr="0" anchor="t" bIns="45700" lIns="91425" spcFirstLastPara="1" rIns="91425" wrap="square" tIns="45700">
            <a:spAutoFit/>
          </a:bodyPr>
          <a:lstStyle/>
          <a:p>
            <a:pPr indent="-292100" lvl="0" marL="292100" marR="0" rtl="0" algn="just">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 Nhận thức mới về mối quan hệ giữa đổi mới kinh tế và đổi mới hệ thống chính trị</a:t>
            </a:r>
            <a:endParaRPr/>
          </a:p>
          <a:p>
            <a:pPr indent="292100" lvl="0" marL="0" marR="0" rtl="0" algn="just">
              <a:spcBef>
                <a:spcPts val="1200"/>
              </a:spcBef>
              <a:spcAft>
                <a:spcPts val="0"/>
              </a:spcAft>
              <a:buNone/>
            </a:pPr>
            <a:r>
              <a:rPr lang="en-US" sz="2400">
                <a:solidFill>
                  <a:schemeClr val="dk1"/>
                </a:solidFill>
                <a:latin typeface="Arial"/>
                <a:ea typeface="Arial"/>
                <a:cs typeface="Arial"/>
                <a:sym typeface="Arial"/>
              </a:rPr>
              <a:t>=&gt;  Đổi mới kinh tế đồng thời từng bước đổi mới hệ thống chính trị</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animEffect filter="fade" transition="in">
                                      <p:cBhvr>
                                        <p:cTn dur="500"/>
                                        <p:tgtEl>
                                          <p:spTgt spid="5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5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animEffect filter="fade" transition="in">
                                      <p:cBhvr>
                                        <p:cTn dur="500"/>
                                        <p:tgtEl>
                                          <p:spTgt spid="52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1"/>
          <p:cNvSpPr txBox="1"/>
          <p:nvPr/>
        </p:nvSpPr>
        <p:spPr>
          <a:xfrm>
            <a:off x="609600" y="1676400"/>
            <a:ext cx="108712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Nhận thức mới về mục tiêu đổi mới hệ thống chính trị</a:t>
            </a:r>
            <a:endParaRPr/>
          </a:p>
        </p:txBody>
      </p:sp>
      <p:sp>
        <p:nvSpPr>
          <p:cNvPr id="535" name="Google Shape;535;p51"/>
          <p:cNvSpPr txBox="1"/>
          <p:nvPr/>
        </p:nvSpPr>
        <p:spPr>
          <a:xfrm>
            <a:off x="1930400" y="2743201"/>
            <a:ext cx="8940800"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Cương lĩnh xây dựng đất nước trong TKQĐ lên CNXH (1991) và báo cáo chính trị đại hội VII (1991) xác định: Xây dựng và từng bước hoàn thiện nền dân chủ XHCN, bảo đảm quyền lực thuộc về nhân dân. </a:t>
            </a:r>
            <a:r>
              <a:rPr lang="en-US" sz="2400" u="sng">
                <a:solidFill>
                  <a:schemeClr val="dk1"/>
                </a:solidFill>
                <a:latin typeface="Calibri"/>
                <a:ea typeface="Calibri"/>
                <a:cs typeface="Calibri"/>
                <a:sym typeface="Calibri"/>
              </a:rPr>
              <a:t>Dân chủ vừa là mục tiêu, vừa là động lực của công cuộc đổi mới</a:t>
            </a:r>
            <a:endParaRPr/>
          </a:p>
        </p:txBody>
      </p:sp>
      <p:sp>
        <p:nvSpPr>
          <p:cNvPr id="536" name="Google Shape;536;p51"/>
          <p:cNvSpPr/>
          <p:nvPr/>
        </p:nvSpPr>
        <p:spPr>
          <a:xfrm rot="-707956">
            <a:off x="914400" y="2209800"/>
            <a:ext cx="508000" cy="1676400"/>
          </a:xfrm>
          <a:prstGeom prst="curvedRightArrow">
            <a:avLst>
              <a:gd fmla="val 87756" name="adj1"/>
              <a:gd fmla="val 175919" name="adj2"/>
              <a:gd fmla="val 33333" name="adj3"/>
            </a:avLst>
          </a:prstGeom>
          <a:noFill/>
          <a:ln cap="flat" cmpd="sng" w="9525">
            <a:solidFill>
              <a:srgbClr val="00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2"/>
          <p:cNvSpPr txBox="1"/>
          <p:nvPr/>
        </p:nvSpPr>
        <p:spPr>
          <a:xfrm>
            <a:off x="720437" y="1408547"/>
            <a:ext cx="10160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Nhận thức mới về đấu tranh giai cấp và động lực chủ yếu phát triển đất nước trong giai đoạn mới</a:t>
            </a:r>
            <a:endParaRPr/>
          </a:p>
        </p:txBody>
      </p:sp>
      <p:sp>
        <p:nvSpPr>
          <p:cNvPr id="542" name="Google Shape;542;p52"/>
          <p:cNvSpPr/>
          <p:nvPr/>
        </p:nvSpPr>
        <p:spPr>
          <a:xfrm rot="-707956">
            <a:off x="1270000" y="2429164"/>
            <a:ext cx="304800" cy="1143000"/>
          </a:xfrm>
          <a:prstGeom prst="curvedRightArrow">
            <a:avLst>
              <a:gd fmla="val 99722" name="adj1"/>
              <a:gd fmla="val 199907" name="adj2"/>
              <a:gd fmla="val 33333" name="adj3"/>
            </a:avLst>
          </a:prstGeom>
          <a:noFill/>
          <a:ln cap="flat" cmpd="sng" w="9525">
            <a:solidFill>
              <a:srgbClr val="00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52"/>
          <p:cNvSpPr txBox="1"/>
          <p:nvPr/>
        </p:nvSpPr>
        <p:spPr>
          <a:xfrm>
            <a:off x="1828800" y="2932547"/>
            <a:ext cx="9753600" cy="255454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Đại hội IX xác đinh: Nội dung đấu tranh giai cấp trong giai đoạn này là: </a:t>
            </a:r>
            <a:endParaRPr/>
          </a:p>
          <a:p>
            <a:pPr indent="0" lvl="0" marL="0" marR="0" rtl="0" algn="just">
              <a:spcBef>
                <a:spcPts val="1000"/>
              </a:spcBef>
              <a:spcAft>
                <a:spcPts val="0"/>
              </a:spcAft>
              <a:buNone/>
            </a:pPr>
            <a:r>
              <a:rPr lang="en-US" sz="2000">
                <a:solidFill>
                  <a:schemeClr val="dk1"/>
                </a:solidFill>
                <a:latin typeface="Calibri"/>
                <a:ea typeface="Calibri"/>
                <a:cs typeface="Calibri"/>
                <a:sym typeface="Calibri"/>
              </a:rPr>
              <a:t>+ Thực hiện thắng lợi sự nghiệp CNH, HĐH theo định hướng XHCN, khắc phục tình trạng nước nghèo, kém phát triển, </a:t>
            </a:r>
            <a:endParaRPr/>
          </a:p>
          <a:p>
            <a:pPr indent="0" lvl="0" marL="0" marR="0" rtl="0" algn="just">
              <a:spcBef>
                <a:spcPts val="1000"/>
              </a:spcBef>
              <a:spcAft>
                <a:spcPts val="0"/>
              </a:spcAft>
              <a:buNone/>
            </a:pPr>
            <a:r>
              <a:rPr lang="en-US" sz="2000">
                <a:solidFill>
                  <a:schemeClr val="dk1"/>
                </a:solidFill>
                <a:latin typeface="Calibri"/>
                <a:ea typeface="Calibri"/>
                <a:cs typeface="Calibri"/>
                <a:sym typeface="Calibri"/>
              </a:rPr>
              <a:t>+ Thực hiện công bằng xã hội, chống áp bức, bất công</a:t>
            </a:r>
            <a:endParaRPr/>
          </a:p>
          <a:p>
            <a:pPr indent="0" lvl="0" marL="0" marR="0" rtl="0" algn="just">
              <a:spcBef>
                <a:spcPts val="1000"/>
              </a:spcBef>
              <a:spcAft>
                <a:spcPts val="0"/>
              </a:spcAft>
              <a:buNone/>
            </a:pPr>
            <a:r>
              <a:rPr lang="en-US" sz="2000">
                <a:solidFill>
                  <a:schemeClr val="dk1"/>
                </a:solidFill>
                <a:latin typeface="Calibri"/>
                <a:ea typeface="Calibri"/>
                <a:cs typeface="Calibri"/>
                <a:sym typeface="Calibri"/>
              </a:rPr>
              <a:t>+ Đấu tranh ngăn chặn và khắc phục những tư tưởng và hành động tiêu cực, sai trái</a:t>
            </a:r>
            <a:endParaRPr/>
          </a:p>
          <a:p>
            <a:pPr indent="0" lvl="0" marL="0" marR="0" rtl="0" algn="just">
              <a:spcBef>
                <a:spcPts val="1000"/>
              </a:spcBef>
              <a:spcAft>
                <a:spcPts val="0"/>
              </a:spcAft>
              <a:buNone/>
            </a:pPr>
            <a:r>
              <a:rPr lang="en-US" sz="2000">
                <a:solidFill>
                  <a:schemeClr val="dk1"/>
                </a:solidFill>
                <a:latin typeface="Calibri"/>
                <a:ea typeface="Calibri"/>
                <a:cs typeface="Calibri"/>
                <a:sym typeface="Calibri"/>
              </a:rPr>
              <a:t>+ Đấu tranh làm thất bại mọi âm mưu và hành động chống phá của các thế lực thù địch</a:t>
            </a:r>
            <a:endParaRPr/>
          </a:p>
        </p:txBody>
      </p:sp>
      <p:sp>
        <p:nvSpPr>
          <p:cNvPr id="544" name="Google Shape;544;p52"/>
          <p:cNvSpPr txBox="1"/>
          <p:nvPr/>
        </p:nvSpPr>
        <p:spPr>
          <a:xfrm>
            <a:off x="1422400" y="5791201"/>
            <a:ext cx="10363200" cy="7016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Đại hội IX xác định động lực của sự phát triển: Đại đoàn kết toàn dân trên cơ sở liên minh công – nông – trí thức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3"/>
          <p:cNvSpPr txBox="1"/>
          <p:nvPr/>
        </p:nvSpPr>
        <p:spPr>
          <a:xfrm>
            <a:off x="812800" y="1376066"/>
            <a:ext cx="10261600"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 Nhận thức rõ hơn về cơ cấu và cơ chế vận hành của hệ thống chính trị ở nước ta</a:t>
            </a:r>
            <a:endParaRPr sz="2400">
              <a:solidFill>
                <a:schemeClr val="dk1"/>
              </a:solidFill>
              <a:latin typeface="Calibri"/>
              <a:ea typeface="Calibri"/>
              <a:cs typeface="Calibri"/>
              <a:sym typeface="Calibri"/>
            </a:endParaRPr>
          </a:p>
        </p:txBody>
      </p:sp>
      <p:sp>
        <p:nvSpPr>
          <p:cNvPr id="550" name="Google Shape;550;p53"/>
          <p:cNvSpPr/>
          <p:nvPr/>
        </p:nvSpPr>
        <p:spPr>
          <a:xfrm rot="-707956">
            <a:off x="1422401" y="1856818"/>
            <a:ext cx="304800" cy="1143000"/>
          </a:xfrm>
          <a:prstGeom prst="curvedRightArrow">
            <a:avLst>
              <a:gd fmla="val 99722" name="adj1"/>
              <a:gd fmla="val 199907" name="adj2"/>
              <a:gd fmla="val 33333" name="adj3"/>
            </a:avLst>
          </a:prstGeom>
          <a:noFill/>
          <a:ln cap="flat" cmpd="sng" w="9525">
            <a:solidFill>
              <a:srgbClr val="00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53"/>
          <p:cNvSpPr txBox="1"/>
          <p:nvPr/>
        </p:nvSpPr>
        <p:spPr>
          <a:xfrm>
            <a:off x="2032000" y="2362201"/>
            <a:ext cx="9753600" cy="396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Đảng lãnh đạo, Nhà nước quản lý, nhân dân làm chủ</a:t>
            </a:r>
            <a:endParaRPr/>
          </a:p>
        </p:txBody>
      </p:sp>
      <p:sp>
        <p:nvSpPr>
          <p:cNvPr id="552" name="Google Shape;552;p53"/>
          <p:cNvSpPr txBox="1"/>
          <p:nvPr/>
        </p:nvSpPr>
        <p:spPr>
          <a:xfrm>
            <a:off x="914400" y="3352801"/>
            <a:ext cx="10972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Nhận thức mới về đổi mới Nhà nước và Nhà nước pháp quyền trong HTCT.</a:t>
            </a:r>
            <a:endParaRPr sz="2400">
              <a:solidFill>
                <a:schemeClr val="dk1"/>
              </a:solidFill>
              <a:latin typeface="Calibri"/>
              <a:ea typeface="Calibri"/>
              <a:cs typeface="Calibri"/>
              <a:sym typeface="Calibri"/>
            </a:endParaRPr>
          </a:p>
        </p:txBody>
      </p:sp>
      <p:sp>
        <p:nvSpPr>
          <p:cNvPr id="553" name="Google Shape;553;p53"/>
          <p:cNvSpPr/>
          <p:nvPr/>
        </p:nvSpPr>
        <p:spPr>
          <a:xfrm rot="-707956">
            <a:off x="1524000" y="4191000"/>
            <a:ext cx="304800" cy="1143000"/>
          </a:xfrm>
          <a:prstGeom prst="curvedRightArrow">
            <a:avLst>
              <a:gd fmla="val 99722" name="adj1"/>
              <a:gd fmla="val 199907" name="adj2"/>
              <a:gd fmla="val 33333" name="adj3"/>
            </a:avLst>
          </a:prstGeom>
          <a:noFill/>
          <a:ln cap="flat" cmpd="sng" w="9525">
            <a:solidFill>
              <a:srgbClr val="00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53"/>
          <p:cNvSpPr txBox="1"/>
          <p:nvPr/>
        </p:nvSpPr>
        <p:spPr>
          <a:xfrm>
            <a:off x="2133600" y="4953000"/>
            <a:ext cx="10058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Nhà nước quản lý xã hội bằng Hiến pháp và pháp luật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4"/>
          <p:cNvSpPr txBox="1"/>
          <p:nvPr/>
        </p:nvSpPr>
        <p:spPr>
          <a:xfrm>
            <a:off x="812800" y="2362201"/>
            <a:ext cx="108712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 Nhận thức rõ hơn về phương thức lãnh đạo của Đảng đối với hoạt động của hệ thống chính trị</a:t>
            </a:r>
            <a:endParaRPr sz="2400">
              <a:solidFill>
                <a:schemeClr val="dk1"/>
              </a:solidFill>
              <a:latin typeface="Calibri"/>
              <a:ea typeface="Calibri"/>
              <a:cs typeface="Calibri"/>
              <a:sym typeface="Calibri"/>
            </a:endParaRPr>
          </a:p>
        </p:txBody>
      </p:sp>
      <p:sp>
        <p:nvSpPr>
          <p:cNvPr id="560" name="Google Shape;560;p54"/>
          <p:cNvSpPr/>
          <p:nvPr/>
        </p:nvSpPr>
        <p:spPr>
          <a:xfrm rot="-707956">
            <a:off x="1524000" y="3048000"/>
            <a:ext cx="304800" cy="1143000"/>
          </a:xfrm>
          <a:prstGeom prst="curvedRightArrow">
            <a:avLst>
              <a:gd fmla="val 99722" name="adj1"/>
              <a:gd fmla="val 199907" name="adj2"/>
              <a:gd fmla="val 33333" name="adj3"/>
            </a:avLst>
          </a:prstGeom>
          <a:noFill/>
          <a:ln cap="flat" cmpd="sng" w="9525">
            <a:solidFill>
              <a:srgbClr val="00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54"/>
          <p:cNvSpPr txBox="1"/>
          <p:nvPr/>
        </p:nvSpPr>
        <p:spPr>
          <a:xfrm>
            <a:off x="2133600" y="3581400"/>
            <a:ext cx="90424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Đảng lãnh đạo Nhà nước (không làm thay Nhà nước), xây dựng củng cố Nhà nước, Mặt trận Tổ quốc và các đoàn thể chính trị - xã hội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5"/>
          <p:cNvSpPr/>
          <p:nvPr/>
        </p:nvSpPr>
        <p:spPr>
          <a:xfrm>
            <a:off x="101600" y="2252087"/>
            <a:ext cx="11887200" cy="3631763"/>
          </a:xfrm>
          <a:prstGeom prst="rect">
            <a:avLst/>
          </a:prstGeom>
          <a:noFill/>
          <a:ln>
            <a:noFill/>
          </a:ln>
        </p:spPr>
        <p:txBody>
          <a:bodyPr anchorCtr="0" anchor="ctr" bIns="45700" lIns="91425" spcFirstLastPara="1" rIns="91425" wrap="square" tIns="45700">
            <a:spAutoFit/>
          </a:bodyPr>
          <a:lstStyle/>
          <a:p>
            <a:pPr indent="-342900" lvl="0" marL="342900" marR="0" rtl="0" algn="just">
              <a:lnSpc>
                <a:spcPct val="125000"/>
              </a:lnSpc>
              <a:spcBef>
                <a:spcPts val="0"/>
              </a:spcBef>
              <a:spcAft>
                <a:spcPts val="0"/>
              </a:spcAft>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 Mục tiêu:</a:t>
            </a:r>
            <a:r>
              <a:rPr lang="en-US" sz="2400">
                <a:solidFill>
                  <a:schemeClr val="dk1"/>
                </a:solidFill>
                <a:latin typeface="Calibri"/>
                <a:ea typeface="Calibri"/>
                <a:cs typeface="Calibri"/>
                <a:sym typeface="Calibri"/>
              </a:rPr>
              <a:t> </a:t>
            </a:r>
            <a:endParaRPr/>
          </a:p>
          <a:p>
            <a:pPr indent="-342900" lvl="0" marL="342900" marR="0" rtl="0" algn="ctr">
              <a:lnSpc>
                <a:spcPct val="125000"/>
              </a:lnSpc>
              <a:spcBef>
                <a:spcPts val="0"/>
              </a:spcBef>
              <a:spcAft>
                <a:spcPts val="0"/>
              </a:spcAft>
              <a:buNone/>
            </a:pPr>
            <a:r>
              <a:rPr b="1" i="1" lang="en-US" sz="2400">
                <a:solidFill>
                  <a:schemeClr val="dk1"/>
                </a:solidFill>
                <a:latin typeface="Calibri"/>
                <a:ea typeface="Calibri"/>
                <a:cs typeface="Calibri"/>
                <a:sym typeface="Calibri"/>
              </a:rPr>
              <a:t>ĐH VII xác định</a:t>
            </a:r>
            <a:endParaRPr/>
          </a:p>
          <a:p>
            <a:pPr indent="-342900" lvl="0" marL="342900" marR="0" rtl="0" algn="just">
              <a:lnSpc>
                <a:spcPct val="125000"/>
              </a:lnSpc>
              <a:spcBef>
                <a:spcPts val="0"/>
              </a:spcBef>
              <a:spcAft>
                <a:spcPts val="0"/>
              </a:spcAft>
              <a:buNone/>
            </a:pPr>
            <a:r>
              <a:t/>
            </a:r>
            <a:endParaRPr b="1" i="1" sz="1600">
              <a:solidFill>
                <a:schemeClr val="dk1"/>
              </a:solidFill>
              <a:latin typeface="Calibri"/>
              <a:ea typeface="Calibri"/>
              <a:cs typeface="Calibri"/>
              <a:sym typeface="Calibri"/>
            </a:endParaRPr>
          </a:p>
          <a:p>
            <a:pPr indent="-342900" lvl="0" marL="342900" marR="0" rtl="0" algn="just">
              <a:lnSpc>
                <a:spcPct val="125000"/>
              </a:lnSpc>
              <a:spcBef>
                <a:spcPts val="0"/>
              </a:spcBef>
              <a:spcAft>
                <a:spcPts val="0"/>
              </a:spcAft>
              <a:buNone/>
            </a:pPr>
            <a:r>
              <a:rPr lang="en-US" sz="2400">
                <a:solidFill>
                  <a:schemeClr val="dk1"/>
                </a:solidFill>
                <a:latin typeface="Calibri"/>
                <a:ea typeface="Calibri"/>
                <a:cs typeface="Calibri"/>
                <a:sym typeface="Calibri"/>
              </a:rPr>
              <a:t>+ Toàn bộ tổ chức và hoạt động của hệ thống chính trị ở nước ta trong giai đoạn mới là nhằm xây dựng và hoàn thiện nền dân chủ xã hội chủ nghĩa, bảo đảm quyền lực thuộc về nhân dân.</a:t>
            </a:r>
            <a:endParaRPr sz="2400">
              <a:solidFill>
                <a:schemeClr val="dk1"/>
              </a:solidFill>
              <a:latin typeface="Calibri"/>
              <a:ea typeface="Calibri"/>
              <a:cs typeface="Calibri"/>
              <a:sym typeface="Calibri"/>
            </a:endParaRPr>
          </a:p>
          <a:p>
            <a:pPr indent="-342900" lvl="0" marL="342900" marR="0" rtl="0" algn="just">
              <a:lnSpc>
                <a:spcPct val="125000"/>
              </a:lnSpc>
              <a:spcBef>
                <a:spcPts val="0"/>
              </a:spcBef>
              <a:spcAft>
                <a:spcPts val="0"/>
              </a:spcAft>
              <a:buNone/>
            </a:pPr>
            <a:r>
              <a:rPr lang="en-US" sz="2400">
                <a:solidFill>
                  <a:schemeClr val="dk1"/>
                </a:solidFill>
                <a:latin typeface="Calibri"/>
                <a:ea typeface="Calibri"/>
                <a:cs typeface="Calibri"/>
                <a:sym typeface="Calibri"/>
              </a:rPr>
              <a:t>+ Thực hiện nền dân chủ xã hội chủ nghĩa là thực chất của việc đổi mới và kiện toàn hệ thống chính trị.</a:t>
            </a:r>
            <a:endParaRPr/>
          </a:p>
        </p:txBody>
      </p:sp>
      <p:sp>
        <p:nvSpPr>
          <p:cNvPr id="567" name="Google Shape;567;p55"/>
          <p:cNvSpPr/>
          <p:nvPr/>
        </p:nvSpPr>
        <p:spPr>
          <a:xfrm>
            <a:off x="406400" y="1447800"/>
            <a:ext cx="6694718"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b="1" i="1" lang="en-US" sz="2400">
                <a:solidFill>
                  <a:srgbClr val="0066FF"/>
                </a:solidFill>
                <a:latin typeface="Calibri"/>
                <a:ea typeface="Calibri"/>
                <a:cs typeface="Calibri"/>
                <a:sym typeface="Calibri"/>
              </a:rPr>
              <a:t>Mục tiêu và quan điểm xây dựng hệ thống chính trị</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6"/>
          <p:cNvSpPr/>
          <p:nvPr/>
        </p:nvSpPr>
        <p:spPr>
          <a:xfrm>
            <a:off x="203200" y="1143001"/>
            <a:ext cx="11684000" cy="357636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i="1" lang="en-US" sz="2200">
                <a:solidFill>
                  <a:schemeClr val="dk1"/>
                </a:solidFill>
                <a:latin typeface="Calibri"/>
                <a:ea typeface="Calibri"/>
                <a:cs typeface="Calibri"/>
                <a:sym typeface="Calibri"/>
              </a:rPr>
              <a:t>- Quan điểm:</a:t>
            </a:r>
            <a:endParaRPr sz="2000">
              <a:solidFill>
                <a:schemeClr val="dk1"/>
              </a:solidFill>
              <a:latin typeface="Calibri"/>
              <a:ea typeface="Calibri"/>
              <a:cs typeface="Calibri"/>
              <a:sym typeface="Calibri"/>
            </a:endParaRPr>
          </a:p>
          <a:p>
            <a:pPr indent="0" lvl="0" marL="0" marR="0" rtl="0" algn="just">
              <a:lnSpc>
                <a:spcPct val="120000"/>
              </a:lnSpc>
              <a:spcBef>
                <a:spcPts val="800"/>
              </a:spcBef>
              <a:spcAft>
                <a:spcPts val="0"/>
              </a:spcAft>
              <a:buNone/>
            </a:pPr>
            <a:r>
              <a:rPr lang="en-US" sz="2000">
                <a:solidFill>
                  <a:schemeClr val="dk1"/>
                </a:solidFill>
                <a:latin typeface="Calibri"/>
                <a:ea typeface="Calibri"/>
                <a:cs typeface="Calibri"/>
                <a:sym typeface="Calibri"/>
              </a:rPr>
              <a:t>	+ Kết hợp chặt chẽ ngay từ đầu đổi mới kinh tế với đổi mới chính trị, lấy đổi mới kinh tế làm trọng tâm, từng bước đổi mới chính trị.</a:t>
            </a:r>
            <a:endParaRPr/>
          </a:p>
          <a:p>
            <a:pPr indent="0" lvl="0" marL="0" marR="0" rtl="0" algn="just">
              <a:lnSpc>
                <a:spcPct val="120000"/>
              </a:lnSpc>
              <a:spcBef>
                <a:spcPts val="800"/>
              </a:spcBef>
              <a:spcAft>
                <a:spcPts val="0"/>
              </a:spcAft>
              <a:buNone/>
            </a:pPr>
            <a:r>
              <a:rPr lang="en-US" sz="2000">
                <a:solidFill>
                  <a:schemeClr val="dk1"/>
                </a:solidFill>
                <a:latin typeface="Calibri"/>
                <a:ea typeface="Calibri"/>
                <a:cs typeface="Calibri"/>
                <a:sym typeface="Calibri"/>
              </a:rPr>
              <a:t>	+ Đổi mới tổ chức và phương thức hoạt động của hệ thống chính trị là nhằm tăng cường vai trò lãnh đạo của Đảng, hiệu lực quản lý của Nhà nước và phát huy quyền làm chủ của nhân dân.</a:t>
            </a:r>
            <a:endParaRPr sz="2000">
              <a:solidFill>
                <a:schemeClr val="dk1"/>
              </a:solidFill>
              <a:latin typeface="Calibri"/>
              <a:ea typeface="Calibri"/>
              <a:cs typeface="Calibri"/>
              <a:sym typeface="Calibri"/>
            </a:endParaRPr>
          </a:p>
          <a:p>
            <a:pPr indent="0" lvl="0" marL="0" marR="0" rtl="0" algn="just">
              <a:lnSpc>
                <a:spcPct val="120000"/>
              </a:lnSpc>
              <a:spcBef>
                <a:spcPts val="800"/>
              </a:spcBef>
              <a:spcAft>
                <a:spcPts val="0"/>
              </a:spcAft>
              <a:buNone/>
            </a:pPr>
            <a:r>
              <a:rPr lang="en-US" sz="2000">
                <a:solidFill>
                  <a:schemeClr val="dk1"/>
                </a:solidFill>
                <a:latin typeface="Calibri"/>
                <a:ea typeface="Calibri"/>
                <a:cs typeface="Calibri"/>
                <a:sym typeface="Calibri"/>
              </a:rPr>
              <a:t>	+ Đổi mới HTCT một cách toàn diện, đồng bộ, có kế thừa, có bước đi, hình thức và cách làm phù hợp.</a:t>
            </a:r>
            <a:endParaRPr sz="2000">
              <a:solidFill>
                <a:schemeClr val="dk1"/>
              </a:solidFill>
              <a:latin typeface="Calibri"/>
              <a:ea typeface="Calibri"/>
              <a:cs typeface="Calibri"/>
              <a:sym typeface="Calibri"/>
            </a:endParaRPr>
          </a:p>
          <a:p>
            <a:pPr indent="0" lvl="0" marL="0" marR="0" rtl="0" algn="just">
              <a:lnSpc>
                <a:spcPct val="120000"/>
              </a:lnSpc>
              <a:spcBef>
                <a:spcPts val="800"/>
              </a:spcBef>
              <a:spcAft>
                <a:spcPts val="0"/>
              </a:spcAft>
              <a:buNone/>
            </a:pPr>
            <a:r>
              <a:rPr lang="en-US" sz="2000">
                <a:solidFill>
                  <a:schemeClr val="dk1"/>
                </a:solidFill>
                <a:latin typeface="Calibri"/>
                <a:ea typeface="Calibri"/>
                <a:cs typeface="Calibri"/>
                <a:sym typeface="Calibri"/>
              </a:rPr>
              <a:t>	+ Đổi mới mối quan hệ giữa các bộ phận cấu thành hệ thống chính trị với nhau và với xã hội, tạo ra sự vận động cùng chiều theo hướng tác động thúc đẩy xã hội phát triển.</a:t>
            </a:r>
            <a:endParaRPr sz="20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7"/>
          <p:cNvSpPr/>
          <p:nvPr/>
        </p:nvSpPr>
        <p:spPr>
          <a:xfrm>
            <a:off x="406400" y="1447800"/>
            <a:ext cx="10769600" cy="457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b="1" i="1" lang="en-US" sz="2400">
                <a:solidFill>
                  <a:srgbClr val="0066FF"/>
                </a:solidFill>
                <a:latin typeface="Calibri"/>
                <a:ea typeface="Calibri"/>
                <a:cs typeface="Calibri"/>
                <a:sym typeface="Calibri"/>
              </a:rPr>
              <a:t>Chủ trương xây dựng hệ thống chính trị</a:t>
            </a:r>
            <a:endParaRPr/>
          </a:p>
        </p:txBody>
      </p:sp>
      <p:sp>
        <p:nvSpPr>
          <p:cNvPr id="578" name="Google Shape;578;p57"/>
          <p:cNvSpPr txBox="1"/>
          <p:nvPr/>
        </p:nvSpPr>
        <p:spPr>
          <a:xfrm>
            <a:off x="609600" y="2286001"/>
            <a:ext cx="10871200" cy="2308324"/>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Xây dựng Đảng trong hệ thống chính trị:</a:t>
            </a:r>
            <a:endParaRPr/>
          </a:p>
          <a:p>
            <a:pPr indent="0" lvl="0" marL="0" marR="0" rtl="0" algn="just">
              <a:spcBef>
                <a:spcPts val="120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0" lvl="0" marL="0" marR="0" rtl="0" algn="just">
              <a:spcBef>
                <a:spcPts val="1200"/>
              </a:spcBef>
              <a:spcAft>
                <a:spcPts val="0"/>
              </a:spcAft>
              <a:buNone/>
            </a:pPr>
            <a:r>
              <a:rPr lang="en-US" sz="2400">
                <a:solidFill>
                  <a:schemeClr val="dk1"/>
                </a:solidFill>
                <a:latin typeface="Calibri"/>
                <a:ea typeface="Calibri"/>
                <a:cs typeface="Calibri"/>
                <a:sym typeface="Calibri"/>
              </a:rPr>
              <a:t>“Đảng cộng sản Việt Nam là đội tiên phong của giai cấp công nhân, đồng thời là đội tiên phong của nhân dân lao động và của dân tộc Việt Nam, đại biểu trung thành lợi ích của giai cấp công nhân, nhân dân lao động và của dân tộc” (Đại hội X).</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8"/>
          <p:cNvSpPr/>
          <p:nvPr/>
        </p:nvSpPr>
        <p:spPr>
          <a:xfrm>
            <a:off x="711200" y="2118612"/>
            <a:ext cx="10668000" cy="1865126"/>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i="1" lang="en-US" sz="2400">
                <a:solidFill>
                  <a:schemeClr val="dk1"/>
                </a:solidFill>
                <a:latin typeface="Calibri"/>
                <a:ea typeface="Calibri"/>
                <a:cs typeface="Calibri"/>
                <a:sym typeface="Calibri"/>
              </a:rPr>
              <a:t>Về phương thức lãnh đạo (Cương lĩnh 1991):</a:t>
            </a:r>
            <a:r>
              <a:rPr lang="en-US" sz="2400">
                <a:solidFill>
                  <a:schemeClr val="dk1"/>
                </a:solidFill>
                <a:latin typeface="Calibri"/>
                <a:ea typeface="Calibri"/>
                <a:cs typeface="Calibri"/>
                <a:sym typeface="Calibri"/>
              </a:rPr>
              <a:t> </a:t>
            </a:r>
            <a:endParaRPr/>
          </a:p>
          <a:p>
            <a:pPr indent="0" lvl="0" marL="0" marR="0" rtl="0" algn="just">
              <a:spcBef>
                <a:spcPts val="1200"/>
              </a:spcBef>
              <a:spcAft>
                <a:spcPts val="0"/>
              </a:spcAft>
              <a:buNone/>
            </a:pPr>
            <a:r>
              <a:t/>
            </a:r>
            <a:endParaRPr sz="2400">
              <a:solidFill>
                <a:schemeClr val="dk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2400">
                <a:solidFill>
                  <a:schemeClr val="dk1"/>
                </a:solidFill>
                <a:latin typeface="Calibri"/>
                <a:ea typeface="Calibri"/>
                <a:cs typeface="Calibri"/>
                <a:sym typeface="Calibri"/>
              </a:rPr>
              <a:t>Đảng lãnh đạo xã hội bằng cương lĩnh, chiến lược, các định hướng về chính sách và chủ trương công tác (không làm thay công việc của các tổ chức khác trong HTCT)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9"/>
          <p:cNvSpPr txBox="1"/>
          <p:nvPr/>
        </p:nvSpPr>
        <p:spPr>
          <a:xfrm>
            <a:off x="914400" y="2057400"/>
            <a:ext cx="10566400" cy="289925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2400">
                <a:solidFill>
                  <a:schemeClr val="dk1"/>
                </a:solidFill>
                <a:latin typeface="Calibri"/>
                <a:ea typeface="Calibri"/>
                <a:cs typeface="Calibri"/>
                <a:sym typeface="Calibri"/>
              </a:rPr>
              <a:t>Về vị trí, vai trò của Đảng trong HTCT:</a:t>
            </a:r>
            <a:endParaRPr/>
          </a:p>
          <a:p>
            <a:pPr indent="0" lvl="0" marL="0" marR="0" rtl="0" algn="just">
              <a:spcBef>
                <a:spcPts val="960"/>
              </a:spcBef>
              <a:spcAft>
                <a:spcPts val="0"/>
              </a:spcAft>
              <a:buNone/>
            </a:pPr>
            <a:r>
              <a:t/>
            </a:r>
            <a:endParaRPr i="1" sz="2400">
              <a:solidFill>
                <a:schemeClr val="dk1"/>
              </a:solidFill>
              <a:latin typeface="Calibri"/>
              <a:ea typeface="Calibri"/>
              <a:cs typeface="Calibri"/>
              <a:sym typeface="Calibri"/>
            </a:endParaRPr>
          </a:p>
          <a:p>
            <a:pPr indent="0" lvl="0" marL="0" marR="0" rtl="0" algn="just">
              <a:spcBef>
                <a:spcPts val="960"/>
              </a:spcBef>
              <a:spcAft>
                <a:spcPts val="0"/>
              </a:spcAft>
              <a:buNone/>
            </a:pPr>
            <a:r>
              <a:rPr lang="en-US" sz="2400">
                <a:solidFill>
                  <a:schemeClr val="dk1"/>
                </a:solidFill>
                <a:latin typeface="Calibri"/>
                <a:ea typeface="Calibri"/>
                <a:cs typeface="Calibri"/>
                <a:sym typeface="Calibri"/>
              </a:rPr>
              <a:t>+ Đảng lãnh đạo hệ thống chính trị.</a:t>
            </a:r>
            <a:endParaRPr/>
          </a:p>
          <a:p>
            <a:pPr indent="0" lvl="0" marL="0" marR="0" rtl="0" algn="just">
              <a:spcBef>
                <a:spcPts val="960"/>
              </a:spcBef>
              <a:spcAft>
                <a:spcPts val="0"/>
              </a:spcAft>
              <a:buNone/>
            </a:pPr>
            <a:r>
              <a:rPr lang="en-US" sz="2400">
                <a:solidFill>
                  <a:schemeClr val="dk1"/>
                </a:solidFill>
                <a:latin typeface="Calibri"/>
                <a:ea typeface="Calibri"/>
                <a:cs typeface="Calibri"/>
                <a:sym typeface="Calibri"/>
              </a:rPr>
              <a:t>+ Đảng là một bộ phận của hệ thống chính trị.</a:t>
            </a:r>
            <a:endParaRPr/>
          </a:p>
          <a:p>
            <a:pPr indent="0" lvl="0" marL="0" marR="0" rtl="0" algn="just">
              <a:spcBef>
                <a:spcPts val="960"/>
              </a:spcBef>
              <a:spcAft>
                <a:spcPts val="0"/>
              </a:spcAft>
              <a:buNone/>
            </a:pPr>
            <a:r>
              <a:rPr lang="en-US" sz="2400">
                <a:solidFill>
                  <a:schemeClr val="dk1"/>
                </a:solidFill>
                <a:latin typeface="Calibri"/>
                <a:ea typeface="Calibri"/>
                <a:cs typeface="Calibri"/>
                <a:sym typeface="Calibri"/>
              </a:rPr>
              <a:t>+ Đảng liên hệ mật thiết với nhân dân, hành động trong khuôn khổ Hiến pháp và pháp luật.</a:t>
            </a: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p:nvPr/>
        </p:nvSpPr>
        <p:spPr>
          <a:xfrm>
            <a:off x="2641600" y="850036"/>
            <a:ext cx="89408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800080"/>
                </a:solidFill>
                <a:latin typeface="Times New Roman"/>
                <a:ea typeface="Times New Roman"/>
                <a:cs typeface="Times New Roman"/>
                <a:sym typeface="Times New Roman"/>
              </a:rPr>
              <a:t>ĐƯỜNG LỐI CÔNG NGHIỆP HOÁ ĐẠI HỘI V (3/1982)</a:t>
            </a:r>
            <a:endParaRPr/>
          </a:p>
        </p:txBody>
      </p:sp>
      <p:sp>
        <p:nvSpPr>
          <p:cNvPr id="137" name="Google Shape;137;p6"/>
          <p:cNvSpPr txBox="1"/>
          <p:nvPr/>
        </p:nvSpPr>
        <p:spPr>
          <a:xfrm>
            <a:off x="1016000" y="2209800"/>
            <a:ext cx="10566400" cy="1600438"/>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 Lấy nông nghiệp làm mặt trận hàng đầu</a:t>
            </a:r>
            <a:endParaRPr/>
          </a:p>
          <a:p>
            <a:pPr indent="-177800" lvl="0" marL="0" marR="0" rtl="0" algn="just">
              <a:spcBef>
                <a:spcPts val="140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 Phát triển công nghiệp sản xuất hàng tiêu dùng, phát triển CN nặng có mức độ, vừa sức nhằm phục vụ cho nông nghiệp và CN nhẹ</a:t>
            </a:r>
            <a:endParaRPr/>
          </a:p>
        </p:txBody>
      </p:sp>
      <p:sp>
        <p:nvSpPr>
          <p:cNvPr id="138" name="Google Shape;138;p6"/>
          <p:cNvSpPr/>
          <p:nvPr/>
        </p:nvSpPr>
        <p:spPr>
          <a:xfrm>
            <a:off x="1625600" y="4572000"/>
            <a:ext cx="1320800" cy="533400"/>
          </a:xfrm>
          <a:prstGeom prst="rightArrow">
            <a:avLst>
              <a:gd fmla="val 50000" name="adj1"/>
              <a:gd fmla="val 46429" name="adj2"/>
            </a:avLst>
          </a:prstGeom>
          <a:solidFill>
            <a:srgbClr val="0000CC"/>
          </a:solid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6"/>
          <p:cNvSpPr txBox="1"/>
          <p:nvPr/>
        </p:nvSpPr>
        <p:spPr>
          <a:xfrm>
            <a:off x="3352800" y="4572000"/>
            <a:ext cx="8026400"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1800" u="none">
                <a:solidFill>
                  <a:schemeClr val="dk1"/>
                </a:solidFill>
                <a:latin typeface="Arial"/>
                <a:ea typeface="Arial"/>
                <a:cs typeface="Arial"/>
                <a:sym typeface="Arial"/>
              </a:rPr>
              <a:t>Đây là sự điều chỉnh đúng đắn bước đi của CNH, phù hợp với thực tiễn Việt Nam =&gt; Trên thực tế đã không làm đúng như sự điều chỉnh này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0"/>
          <p:cNvSpPr/>
          <p:nvPr/>
        </p:nvSpPr>
        <p:spPr>
          <a:xfrm>
            <a:off x="1016000" y="2101855"/>
            <a:ext cx="10668000" cy="3065455"/>
          </a:xfrm>
          <a:prstGeom prst="rect">
            <a:avLst/>
          </a:prstGeom>
          <a:noFill/>
          <a:ln>
            <a:noFill/>
          </a:ln>
        </p:spPr>
        <p:txBody>
          <a:bodyPr anchorCtr="0" anchor="ctr" bIns="45700" lIns="91425" spcFirstLastPara="1" rIns="91425" wrap="square" tIns="45700">
            <a:spAutoFit/>
          </a:bodyPr>
          <a:lstStyle/>
          <a:p>
            <a:pPr indent="0" lvl="0" marL="0" marR="0" rtl="0" algn="just">
              <a:lnSpc>
                <a:spcPct val="115000"/>
              </a:lnSpc>
              <a:spcBef>
                <a:spcPts val="0"/>
              </a:spcBef>
              <a:spcAft>
                <a:spcPts val="0"/>
              </a:spcAft>
              <a:buNone/>
            </a:pPr>
            <a:r>
              <a:rPr lang="en-US" sz="2400">
                <a:solidFill>
                  <a:schemeClr val="dk1"/>
                </a:solidFill>
                <a:latin typeface="Calibri"/>
                <a:ea typeface="Calibri"/>
                <a:cs typeface="Calibri"/>
                <a:sym typeface="Calibri"/>
              </a:rPr>
              <a:t>+ Nhà nước của, do và vì dân.</a:t>
            </a:r>
            <a:endParaRPr/>
          </a:p>
          <a:p>
            <a:pPr indent="0" lvl="0" marL="0" marR="0" rtl="0" algn="just">
              <a:lnSpc>
                <a:spcPct val="115000"/>
              </a:lnSpc>
              <a:spcBef>
                <a:spcPts val="0"/>
              </a:spcBef>
              <a:spcAft>
                <a:spcPts val="0"/>
              </a:spcAft>
              <a:buNone/>
            </a:pPr>
            <a:r>
              <a:rPr lang="en-US" sz="2400">
                <a:solidFill>
                  <a:schemeClr val="dk1"/>
                </a:solidFill>
                <a:latin typeface="Calibri"/>
                <a:ea typeface="Calibri"/>
                <a:cs typeface="Calibri"/>
                <a:sym typeface="Calibri"/>
              </a:rPr>
              <a:t>+ Quyền lực NN có sự thống nhất, phân công rành mạch và phối hợp chặt chẽ giữa các cơ quan</a:t>
            </a:r>
            <a:endParaRPr/>
          </a:p>
          <a:p>
            <a:pPr indent="0" lvl="0" marL="0" marR="0" rtl="0" algn="just">
              <a:lnSpc>
                <a:spcPct val="115000"/>
              </a:lnSpc>
              <a:spcBef>
                <a:spcPts val="0"/>
              </a:spcBef>
              <a:spcAft>
                <a:spcPts val="0"/>
              </a:spcAft>
              <a:buNone/>
            </a:pPr>
            <a:r>
              <a:rPr lang="en-US" sz="2400">
                <a:solidFill>
                  <a:schemeClr val="dk1"/>
                </a:solidFill>
                <a:latin typeface="Calibri"/>
                <a:ea typeface="Calibri"/>
                <a:cs typeface="Calibri"/>
                <a:sym typeface="Calibri"/>
              </a:rPr>
              <a:t>+ Nhà nước được tổ chức và hoạt động trên cơ sở Hiến pháp và pháp luật.</a:t>
            </a:r>
            <a:endParaRPr/>
          </a:p>
          <a:p>
            <a:pPr indent="0" lvl="0" marL="0" marR="0" rtl="0" algn="just">
              <a:lnSpc>
                <a:spcPct val="115000"/>
              </a:lnSpc>
              <a:spcBef>
                <a:spcPts val="0"/>
              </a:spcBef>
              <a:spcAft>
                <a:spcPts val="0"/>
              </a:spcAft>
              <a:buNone/>
            </a:pPr>
            <a:r>
              <a:rPr lang="en-US" sz="2400">
                <a:solidFill>
                  <a:schemeClr val="dk1"/>
                </a:solidFill>
                <a:latin typeface="Calibri"/>
                <a:ea typeface="Calibri"/>
                <a:cs typeface="Calibri"/>
                <a:sym typeface="Calibri"/>
              </a:rPr>
              <a:t>+ Nhà nước luôn tôn trọng và bảo đảm quyền con người, quyền công dân.</a:t>
            </a:r>
            <a:endParaRPr/>
          </a:p>
          <a:p>
            <a:pPr indent="0" lvl="0" marL="0" marR="0" rtl="0" algn="just">
              <a:lnSpc>
                <a:spcPct val="115000"/>
              </a:lnSpc>
              <a:spcBef>
                <a:spcPts val="0"/>
              </a:spcBef>
              <a:spcAft>
                <a:spcPts val="0"/>
              </a:spcAft>
              <a:buNone/>
            </a:pPr>
            <a:r>
              <a:rPr lang="en-US" sz="2400">
                <a:solidFill>
                  <a:schemeClr val="dk1"/>
                </a:solidFill>
                <a:latin typeface="Calibri"/>
                <a:ea typeface="Calibri"/>
                <a:cs typeface="Calibri"/>
                <a:sym typeface="Calibri"/>
              </a:rPr>
              <a:t>+ Do một Đảng duy nhất lãnh đạo.</a:t>
            </a:r>
            <a:endParaRPr sz="2400">
              <a:solidFill>
                <a:schemeClr val="dk1"/>
              </a:solidFill>
              <a:latin typeface="Calibri"/>
              <a:ea typeface="Calibri"/>
              <a:cs typeface="Calibri"/>
              <a:sym typeface="Calibri"/>
            </a:endParaRPr>
          </a:p>
          <a:p>
            <a:pPr indent="0" lvl="0" marL="0" marR="0" rtl="0" algn="just">
              <a:lnSpc>
                <a:spcPct val="115000"/>
              </a:lnSpc>
              <a:spcBef>
                <a:spcPts val="0"/>
              </a:spcBef>
              <a:spcAft>
                <a:spcPts val="0"/>
              </a:spcAft>
              <a:buNone/>
            </a:pPr>
            <a:r>
              <a:t/>
            </a:r>
            <a:endParaRPr sz="2400">
              <a:solidFill>
                <a:schemeClr val="dk1"/>
              </a:solidFill>
              <a:latin typeface="Calibri"/>
              <a:ea typeface="Calibri"/>
              <a:cs typeface="Calibri"/>
              <a:sym typeface="Calibri"/>
            </a:endParaRPr>
          </a:p>
        </p:txBody>
      </p:sp>
      <p:sp>
        <p:nvSpPr>
          <p:cNvPr id="594" name="Google Shape;594;p60"/>
          <p:cNvSpPr txBox="1"/>
          <p:nvPr/>
        </p:nvSpPr>
        <p:spPr>
          <a:xfrm>
            <a:off x="508000" y="1249292"/>
            <a:ext cx="11074400" cy="512763"/>
          </a:xfrm>
          <a:prstGeom prst="rect">
            <a:avLst/>
          </a:prstGeom>
          <a:noFill/>
          <a:ln>
            <a:noFill/>
          </a:ln>
        </p:spPr>
        <p:txBody>
          <a:bodyPr anchorCtr="0" anchor="t" bIns="45700" lIns="91425" spcFirstLastPara="1" rIns="91425" wrap="square" tIns="45700">
            <a:spAutoFit/>
          </a:bodyPr>
          <a:lstStyle/>
          <a:p>
            <a:pPr indent="-152400" lvl="0" marL="0" marR="0" rtl="0" algn="just">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Xây dựng Nhà nước pháp quyền xã hội chủ nghĩa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0" st="0"/>
                                            </p:txEl>
                                          </p:spTgt>
                                        </p:tgtEl>
                                        <p:attrNameLst>
                                          <p:attrName>style.visibility</p:attrName>
                                        </p:attrNameLst>
                                      </p:cBhvr>
                                      <p:to>
                                        <p:strVal val="visible"/>
                                      </p:to>
                                    </p:set>
                                    <p:animEffect filter="fade" transition="in">
                                      <p:cBhvr>
                                        <p:cTn dur="500"/>
                                        <p:tgtEl>
                                          <p:spTgt spid="5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1" st="1"/>
                                            </p:txEl>
                                          </p:spTgt>
                                        </p:tgtEl>
                                        <p:attrNameLst>
                                          <p:attrName>style.visibility</p:attrName>
                                        </p:attrNameLst>
                                      </p:cBhvr>
                                      <p:to>
                                        <p:strVal val="visible"/>
                                      </p:to>
                                    </p:set>
                                    <p:animEffect filter="fade" transition="in">
                                      <p:cBhvr>
                                        <p:cTn dur="500"/>
                                        <p:tgtEl>
                                          <p:spTgt spid="5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2" st="2"/>
                                            </p:txEl>
                                          </p:spTgt>
                                        </p:tgtEl>
                                        <p:attrNameLst>
                                          <p:attrName>style.visibility</p:attrName>
                                        </p:attrNameLst>
                                      </p:cBhvr>
                                      <p:to>
                                        <p:strVal val="visible"/>
                                      </p:to>
                                    </p:set>
                                    <p:animEffect filter="fade" transition="in">
                                      <p:cBhvr>
                                        <p:cTn dur="500"/>
                                        <p:tgtEl>
                                          <p:spTgt spid="5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3" st="3"/>
                                            </p:txEl>
                                          </p:spTgt>
                                        </p:tgtEl>
                                        <p:attrNameLst>
                                          <p:attrName>style.visibility</p:attrName>
                                        </p:attrNameLst>
                                      </p:cBhvr>
                                      <p:to>
                                        <p:strVal val="visible"/>
                                      </p:to>
                                    </p:set>
                                    <p:animEffect filter="fade" transition="in">
                                      <p:cBhvr>
                                        <p:cTn dur="500"/>
                                        <p:tgtEl>
                                          <p:spTgt spid="5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4" st="4"/>
                                            </p:txEl>
                                          </p:spTgt>
                                        </p:tgtEl>
                                        <p:attrNameLst>
                                          <p:attrName>style.visibility</p:attrName>
                                        </p:attrNameLst>
                                      </p:cBhvr>
                                      <p:to>
                                        <p:strVal val="visible"/>
                                      </p:to>
                                    </p:set>
                                    <p:animEffect filter="fade" transition="in">
                                      <p:cBhvr>
                                        <p:cTn dur="500"/>
                                        <p:tgtEl>
                                          <p:spTgt spid="5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5" st="5"/>
                                            </p:txEl>
                                          </p:spTgt>
                                        </p:tgtEl>
                                        <p:attrNameLst>
                                          <p:attrName>style.visibility</p:attrName>
                                        </p:attrNameLst>
                                      </p:cBhvr>
                                      <p:to>
                                        <p:strVal val="visible"/>
                                      </p:to>
                                    </p:set>
                                    <p:animEffect filter="fade" transition="in">
                                      <p:cBhvr>
                                        <p:cTn dur="500"/>
                                        <p:tgtEl>
                                          <p:spTgt spid="59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1"/>
          <p:cNvSpPr txBox="1"/>
          <p:nvPr/>
        </p:nvSpPr>
        <p:spPr>
          <a:xfrm>
            <a:off x="711200" y="1219200"/>
            <a:ext cx="1097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Một số biện pháp xây dựng Nhà nước pháp quyền XHCN:</a:t>
            </a:r>
            <a:endParaRPr/>
          </a:p>
        </p:txBody>
      </p:sp>
      <p:sp>
        <p:nvSpPr>
          <p:cNvPr id="600" name="Google Shape;600;p61"/>
          <p:cNvSpPr txBox="1"/>
          <p:nvPr/>
        </p:nvSpPr>
        <p:spPr>
          <a:xfrm>
            <a:off x="1219200" y="1981200"/>
            <a:ext cx="10566400"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 Hoàn thiện hệ thống pháp luật</a:t>
            </a:r>
            <a:endParaRPr/>
          </a:p>
          <a:p>
            <a:pPr indent="0" lvl="0" marL="0" marR="0" rtl="0" algn="just">
              <a:spcBef>
                <a:spcPts val="1200"/>
              </a:spcBef>
              <a:spcAft>
                <a:spcPts val="0"/>
              </a:spcAft>
              <a:buNone/>
            </a:pPr>
            <a:r>
              <a:rPr lang="en-US" sz="2400">
                <a:solidFill>
                  <a:schemeClr val="dk1"/>
                </a:solidFill>
                <a:latin typeface="Calibri"/>
                <a:ea typeface="Calibri"/>
                <a:cs typeface="Calibri"/>
                <a:sym typeface="Calibri"/>
              </a:rPr>
              <a:t>+ Đổi mới tổ chức và hoạt động của Quốc hội</a:t>
            </a:r>
            <a:endParaRPr/>
          </a:p>
          <a:p>
            <a:pPr indent="0" lvl="0" marL="0" marR="0" rtl="0" algn="just">
              <a:spcBef>
                <a:spcPts val="1200"/>
              </a:spcBef>
              <a:spcAft>
                <a:spcPts val="0"/>
              </a:spcAft>
              <a:buNone/>
            </a:pPr>
            <a:r>
              <a:rPr lang="en-US" sz="2400">
                <a:solidFill>
                  <a:schemeClr val="dk1"/>
                </a:solidFill>
                <a:latin typeface="Calibri"/>
                <a:ea typeface="Calibri"/>
                <a:cs typeface="Calibri"/>
                <a:sym typeface="Calibri"/>
              </a:rPr>
              <a:t>+ Đẩy mạnh cải cách hành chính</a:t>
            </a:r>
            <a:endParaRPr/>
          </a:p>
          <a:p>
            <a:pPr indent="0" lvl="0" marL="0" marR="0" rtl="0" algn="just">
              <a:spcBef>
                <a:spcPts val="1200"/>
              </a:spcBef>
              <a:spcAft>
                <a:spcPts val="0"/>
              </a:spcAft>
              <a:buNone/>
            </a:pPr>
            <a:r>
              <a:rPr lang="en-US" sz="2400">
                <a:solidFill>
                  <a:schemeClr val="dk1"/>
                </a:solidFill>
                <a:latin typeface="Calibri"/>
                <a:ea typeface="Calibri"/>
                <a:cs typeface="Calibri"/>
                <a:sym typeface="Calibri"/>
              </a:rPr>
              <a:t>+ Xây dựng cơ quan tư pháp trong sạch, nghiêm minh</a:t>
            </a:r>
            <a:endParaRPr/>
          </a:p>
          <a:p>
            <a:pPr indent="0" lvl="0" marL="0" marR="0" rtl="0" algn="just">
              <a:spcBef>
                <a:spcPts val="1200"/>
              </a:spcBef>
              <a:spcAft>
                <a:spcPts val="0"/>
              </a:spcAft>
              <a:buNone/>
            </a:pPr>
            <a:r>
              <a:rPr lang="en-US" sz="2400">
                <a:solidFill>
                  <a:schemeClr val="dk1"/>
                </a:solidFill>
                <a:latin typeface="Calibri"/>
                <a:ea typeface="Calibri"/>
                <a:cs typeface="Calibri"/>
                <a:sym typeface="Calibri"/>
              </a:rPr>
              <a:t>+ Nâng cao chất lượng HĐND và UBND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0" st="0"/>
                                            </p:txEl>
                                          </p:spTgt>
                                        </p:tgtEl>
                                        <p:attrNameLst>
                                          <p:attrName>style.visibility</p:attrName>
                                        </p:attrNameLst>
                                      </p:cBhvr>
                                      <p:to>
                                        <p:strVal val="visible"/>
                                      </p:to>
                                    </p:set>
                                    <p:animEffect filter="fade" transition="in">
                                      <p:cBhvr>
                                        <p:cTn dur="500"/>
                                        <p:tgtEl>
                                          <p:spTgt spid="6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1" st="1"/>
                                            </p:txEl>
                                          </p:spTgt>
                                        </p:tgtEl>
                                        <p:attrNameLst>
                                          <p:attrName>style.visibility</p:attrName>
                                        </p:attrNameLst>
                                      </p:cBhvr>
                                      <p:to>
                                        <p:strVal val="visible"/>
                                      </p:to>
                                    </p:set>
                                    <p:animEffect filter="fade" transition="in">
                                      <p:cBhvr>
                                        <p:cTn dur="500"/>
                                        <p:tgtEl>
                                          <p:spTgt spid="6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2" st="2"/>
                                            </p:txEl>
                                          </p:spTgt>
                                        </p:tgtEl>
                                        <p:attrNameLst>
                                          <p:attrName>style.visibility</p:attrName>
                                        </p:attrNameLst>
                                      </p:cBhvr>
                                      <p:to>
                                        <p:strVal val="visible"/>
                                      </p:to>
                                    </p:set>
                                    <p:animEffect filter="fade" transition="in">
                                      <p:cBhvr>
                                        <p:cTn dur="500"/>
                                        <p:tgtEl>
                                          <p:spTgt spid="6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3" st="3"/>
                                            </p:txEl>
                                          </p:spTgt>
                                        </p:tgtEl>
                                        <p:attrNameLst>
                                          <p:attrName>style.visibility</p:attrName>
                                        </p:attrNameLst>
                                      </p:cBhvr>
                                      <p:to>
                                        <p:strVal val="visible"/>
                                      </p:to>
                                    </p:set>
                                    <p:animEffect filter="fade" transition="in">
                                      <p:cBhvr>
                                        <p:cTn dur="500"/>
                                        <p:tgtEl>
                                          <p:spTgt spid="6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4" st="4"/>
                                            </p:txEl>
                                          </p:spTgt>
                                        </p:tgtEl>
                                        <p:attrNameLst>
                                          <p:attrName>style.visibility</p:attrName>
                                        </p:attrNameLst>
                                      </p:cBhvr>
                                      <p:to>
                                        <p:strVal val="visible"/>
                                      </p:to>
                                    </p:set>
                                    <p:animEffect filter="fade" transition="in">
                                      <p:cBhvr>
                                        <p:cTn dur="500"/>
                                        <p:tgtEl>
                                          <p:spTgt spid="6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2"/>
          <p:cNvSpPr/>
          <p:nvPr/>
        </p:nvSpPr>
        <p:spPr>
          <a:xfrm>
            <a:off x="1016000" y="2286000"/>
            <a:ext cx="10261600" cy="933450"/>
          </a:xfrm>
          <a:prstGeom prst="rect">
            <a:avLst/>
          </a:prstGeom>
          <a:noFill/>
          <a:ln>
            <a:noFill/>
          </a:ln>
        </p:spPr>
        <p:txBody>
          <a:bodyPr anchorCtr="0" anchor="ctr" bIns="45700" lIns="91425" spcFirstLastPara="1" rIns="91425" wrap="square" tIns="45700">
            <a:spAutoFit/>
          </a:bodyPr>
          <a:lstStyle/>
          <a:p>
            <a:pPr indent="0" lvl="0" marL="0" marR="0" rtl="0" algn="just">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 Xây dựng Mặt trận Tổ quốc và các đoàn thể chính trị - xã hội trong hệ thống chính trị</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3"/>
          <p:cNvSpPr/>
          <p:nvPr/>
        </p:nvSpPr>
        <p:spPr>
          <a:xfrm>
            <a:off x="2207492" y="509967"/>
            <a:ext cx="7850908" cy="535531"/>
          </a:xfrm>
          <a:prstGeom prst="rect">
            <a:avLst/>
          </a:prstGeom>
          <a:noFill/>
          <a:ln>
            <a:noFill/>
          </a:ln>
        </p:spPr>
        <p:txBody>
          <a:bodyPr anchorCtr="0" anchor="ctr" bIns="45700" lIns="91425" spcFirstLastPara="1" rIns="91425" wrap="square" tIns="45700">
            <a:spAutoFit/>
          </a:bodyPr>
          <a:lstStyle/>
          <a:p>
            <a:pPr indent="0" lvl="0" marL="0" marR="0" rtl="0" algn="just">
              <a:lnSpc>
                <a:spcPct val="120000"/>
              </a:lnSpc>
              <a:spcBef>
                <a:spcPts val="0"/>
              </a:spcBef>
              <a:spcAft>
                <a:spcPts val="0"/>
              </a:spcAft>
              <a:buNone/>
            </a:pPr>
            <a:r>
              <a:rPr b="1" i="1" lang="en-US" sz="2400">
                <a:solidFill>
                  <a:srgbClr val="0066FF"/>
                </a:solidFill>
                <a:latin typeface="Calibri"/>
                <a:ea typeface="Calibri"/>
                <a:cs typeface="Calibri"/>
                <a:sym typeface="Calibri"/>
              </a:rPr>
              <a:t>Kết quả thực hiện chủ trương và ý nghĩa:</a:t>
            </a:r>
            <a:endParaRPr b="1" i="1" sz="2400">
              <a:solidFill>
                <a:srgbClr val="0066FF"/>
              </a:solidFill>
              <a:latin typeface="Calibri"/>
              <a:ea typeface="Calibri"/>
              <a:cs typeface="Calibri"/>
              <a:sym typeface="Calibri"/>
            </a:endParaRPr>
          </a:p>
        </p:txBody>
      </p:sp>
      <p:sp>
        <p:nvSpPr>
          <p:cNvPr id="611" name="Google Shape;611;p63"/>
          <p:cNvSpPr txBox="1"/>
          <p:nvPr/>
        </p:nvSpPr>
        <p:spPr>
          <a:xfrm>
            <a:off x="1099128" y="1835729"/>
            <a:ext cx="10261600" cy="171739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 Tổ chức bộ máy của hệ thống chính trị được xắp xếp theo hướng tinh gọn, hiệu quả. Hoạt động của hệ thống chính trị ngày càng hướng về cơ sở.</a:t>
            </a:r>
            <a:endParaRPr sz="2400">
              <a:solidFill>
                <a:schemeClr val="dk1"/>
              </a:solidFill>
              <a:latin typeface="Calibri"/>
              <a:ea typeface="Calibri"/>
              <a:cs typeface="Calibri"/>
              <a:sym typeface="Calibri"/>
            </a:endParaRPr>
          </a:p>
          <a:p>
            <a:pPr indent="0" lvl="0" marL="0" marR="0" rtl="0" algn="just">
              <a:spcBef>
                <a:spcPts val="960"/>
              </a:spcBef>
              <a:spcAft>
                <a:spcPts val="0"/>
              </a:spcAft>
              <a:buNone/>
            </a:pPr>
            <a:r>
              <a:rPr lang="en-US" sz="2400">
                <a:solidFill>
                  <a:schemeClr val="dk1"/>
                </a:solidFill>
                <a:latin typeface="Calibri"/>
                <a:ea typeface="Calibri"/>
                <a:cs typeface="Calibri"/>
                <a:sym typeface="Calibri"/>
              </a:rPr>
              <a:t>- Nhiệm vụ, quyền hạn của cơ quan nhà nước được phân định rõ hơn, phân biệt quản lý nhà nước với quản lý sản xuất kinh doanh</a:t>
            </a:r>
            <a:endParaRPr sz="2400">
              <a:solidFill>
                <a:schemeClr val="dk1"/>
              </a:solidFill>
              <a:latin typeface="Calibri"/>
              <a:ea typeface="Calibri"/>
              <a:cs typeface="Calibri"/>
              <a:sym typeface="Calibri"/>
            </a:endParaRPr>
          </a:p>
        </p:txBody>
      </p:sp>
      <p:sp>
        <p:nvSpPr>
          <p:cNvPr id="612" name="Google Shape;612;p63"/>
          <p:cNvSpPr txBox="1"/>
          <p:nvPr/>
        </p:nvSpPr>
        <p:spPr>
          <a:xfrm>
            <a:off x="1099128" y="3920836"/>
            <a:ext cx="10783454" cy="1015663"/>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Đảng thường xuyên coi trọng việc đổi mới và chỉnh đốn nâng cao vai trò lãnh đạo</a:t>
            </a:r>
            <a:endParaRPr/>
          </a:p>
          <a:p>
            <a:pPr indent="-152400" lvl="0" marL="0" marR="0" rtl="0" algn="just">
              <a:spcBef>
                <a:spcPts val="12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Mặt trận và các tổ chức chính trị - xã hội đổi mới nội dung, đa dạng về hình thức...</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4"/>
          <p:cNvSpPr/>
          <p:nvPr/>
        </p:nvSpPr>
        <p:spPr>
          <a:xfrm>
            <a:off x="1925782" y="1751157"/>
            <a:ext cx="8610600" cy="1571625"/>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Times New Roman"/>
              </a:rPr>
              <a:t>ĐƯỜNG LỐI XÂY DỰNG VÀ PHÁT TRIỂN NỀN </a:t>
            </a:r>
            <a:br>
              <a:rPr b="0" i="0">
                <a:ln cap="flat" cmpd="sng" w="19050">
                  <a:solidFill>
                    <a:srgbClr val="99CCFF"/>
                  </a:solidFill>
                  <a:prstDash val="solid"/>
                  <a:round/>
                  <a:headEnd len="sm" w="sm" type="none"/>
                  <a:tailEnd len="sm" w="sm" type="none"/>
                </a:ln>
                <a:solidFill>
                  <a:srgbClr val="0066CC"/>
                </a:solidFill>
                <a:latin typeface="Times New Roman"/>
              </a:rPr>
            </a:br>
            <a:r>
              <a:rPr b="0" i="0">
                <a:ln cap="flat" cmpd="sng" w="19050">
                  <a:solidFill>
                    <a:srgbClr val="99CCFF"/>
                  </a:solidFill>
                  <a:prstDash val="solid"/>
                  <a:round/>
                  <a:headEnd len="sm" w="sm" type="none"/>
                  <a:tailEnd len="sm" w="sm" type="none"/>
                </a:ln>
                <a:solidFill>
                  <a:srgbClr val="0066CC"/>
                </a:solidFill>
                <a:latin typeface="Times New Roman"/>
              </a:rPr>
              <a:t>VĂN HÓA VÀ GIẢI QUYẾT CÁC VẤN ĐỀ XÃ HỘI</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5"/>
          <p:cNvSpPr txBox="1"/>
          <p:nvPr/>
        </p:nvSpPr>
        <p:spPr>
          <a:xfrm>
            <a:off x="812800" y="1905000"/>
            <a:ext cx="81280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Trong những năm 1943 – 1954:</a:t>
            </a:r>
            <a:endParaRPr sz="2400">
              <a:solidFill>
                <a:schemeClr val="dk1"/>
              </a:solidFill>
              <a:latin typeface="Calibri"/>
              <a:ea typeface="Calibri"/>
              <a:cs typeface="Calibri"/>
              <a:sym typeface="Calibri"/>
            </a:endParaRPr>
          </a:p>
        </p:txBody>
      </p:sp>
      <p:sp>
        <p:nvSpPr>
          <p:cNvPr id="623" name="Google Shape;623;p65"/>
          <p:cNvSpPr txBox="1"/>
          <p:nvPr/>
        </p:nvSpPr>
        <p:spPr>
          <a:xfrm>
            <a:off x="1320800" y="4191001"/>
            <a:ext cx="9956800" cy="830997"/>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Xác định văn hoá là một trong ba mặt trận (Kinh tế - chính trị - văn hoá).</a:t>
            </a:r>
            <a:endParaRPr/>
          </a:p>
          <a:p>
            <a:pPr indent="-152400" lvl="0" marL="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Đề ra ba nguyên tắc: Dân tộc hoá, khoa học hoá và đại chúng hoá</a:t>
            </a:r>
            <a:endParaRPr/>
          </a:p>
        </p:txBody>
      </p:sp>
      <p:sp>
        <p:nvSpPr>
          <p:cNvPr id="624" name="Google Shape;624;p65"/>
          <p:cNvSpPr txBox="1"/>
          <p:nvPr/>
        </p:nvSpPr>
        <p:spPr>
          <a:xfrm>
            <a:off x="1524000" y="2438401"/>
            <a:ext cx="10261600"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Bản </a:t>
            </a:r>
            <a:r>
              <a:rPr i="1" lang="en-US" sz="1800">
                <a:solidFill>
                  <a:schemeClr val="dk1"/>
                </a:solidFill>
                <a:latin typeface="Calibri"/>
                <a:ea typeface="Calibri"/>
                <a:cs typeface="Calibri"/>
                <a:sym typeface="Calibri"/>
              </a:rPr>
              <a:t>“Đề cương văn hoá Việt Nam”</a:t>
            </a:r>
            <a:r>
              <a:rPr lang="en-US" sz="1800">
                <a:solidFill>
                  <a:schemeClr val="dk1"/>
                </a:solidFill>
                <a:latin typeface="Calibri"/>
                <a:ea typeface="Calibri"/>
                <a:cs typeface="Calibri"/>
                <a:sym typeface="Calibri"/>
              </a:rPr>
              <a:t>  (1943)- Trường Chinh - được xem là bản Tuyên ngôn, là Cương lĩnh của Đảng về văn hoá.</a:t>
            </a:r>
            <a:endParaRPr/>
          </a:p>
        </p:txBody>
      </p:sp>
      <p:sp>
        <p:nvSpPr>
          <p:cNvPr id="625" name="Google Shape;625;p65"/>
          <p:cNvSpPr txBox="1"/>
          <p:nvPr/>
        </p:nvSpPr>
        <p:spPr>
          <a:xfrm>
            <a:off x="812800" y="3429000"/>
            <a:ext cx="25400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Nội dung: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0" st="0"/>
                                            </p:txEl>
                                          </p:spTgt>
                                        </p:tgtEl>
                                        <p:attrNameLst>
                                          <p:attrName>style.visibility</p:attrName>
                                        </p:attrNameLst>
                                      </p:cBhvr>
                                      <p:to>
                                        <p:strVal val="visible"/>
                                      </p:to>
                                    </p:set>
                                    <p:animEffect filter="fade" transition="in">
                                      <p:cBhvr>
                                        <p:cTn dur="500"/>
                                        <p:tgtEl>
                                          <p:spTgt spid="6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1" st="1"/>
                                            </p:txEl>
                                          </p:spTgt>
                                        </p:tgtEl>
                                        <p:attrNameLst>
                                          <p:attrName>style.visibility</p:attrName>
                                        </p:attrNameLst>
                                      </p:cBhvr>
                                      <p:to>
                                        <p:strVal val="visible"/>
                                      </p:to>
                                    </p:set>
                                    <p:animEffect filter="fade" transition="in">
                                      <p:cBhvr>
                                        <p:cTn dur="500"/>
                                        <p:tgtEl>
                                          <p:spTgt spid="62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6"/>
          <p:cNvSpPr txBox="1"/>
          <p:nvPr/>
        </p:nvSpPr>
        <p:spPr>
          <a:xfrm>
            <a:off x="535710" y="1390073"/>
            <a:ext cx="81280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Nguyên tắc “Dân tộc hoá”</a:t>
            </a:r>
            <a:endParaRPr b="1" sz="2400">
              <a:solidFill>
                <a:schemeClr val="dk1"/>
              </a:solidFill>
              <a:latin typeface="Calibri"/>
              <a:ea typeface="Calibri"/>
              <a:cs typeface="Calibri"/>
              <a:sym typeface="Calibri"/>
            </a:endParaRPr>
          </a:p>
        </p:txBody>
      </p:sp>
      <p:sp>
        <p:nvSpPr>
          <p:cNvPr id="631" name="Google Shape;631;p66"/>
          <p:cNvSpPr txBox="1"/>
          <p:nvPr/>
        </p:nvSpPr>
        <p:spPr>
          <a:xfrm>
            <a:off x="2161309" y="2059709"/>
            <a:ext cx="9448800" cy="457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Chống lại mọi ảnh hưởng nô dịch và thuộc địa</a:t>
            </a:r>
            <a:endParaRPr/>
          </a:p>
        </p:txBody>
      </p:sp>
      <p:sp>
        <p:nvSpPr>
          <p:cNvPr id="632" name="Google Shape;632;p66"/>
          <p:cNvSpPr txBox="1"/>
          <p:nvPr/>
        </p:nvSpPr>
        <p:spPr>
          <a:xfrm>
            <a:off x="332509" y="2974109"/>
            <a:ext cx="81280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Nguyên tắc “Khoa học hoá”</a:t>
            </a:r>
            <a:endParaRPr/>
          </a:p>
        </p:txBody>
      </p:sp>
      <p:sp>
        <p:nvSpPr>
          <p:cNvPr id="633" name="Google Shape;633;p66"/>
          <p:cNvSpPr txBox="1"/>
          <p:nvPr/>
        </p:nvSpPr>
        <p:spPr>
          <a:xfrm>
            <a:off x="2262909" y="3606801"/>
            <a:ext cx="9014691"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Chống lại tất cả những gì làm cho văn hoá phản tiến bộ, trái khoa học</a:t>
            </a:r>
            <a:endParaRPr/>
          </a:p>
        </p:txBody>
      </p:sp>
      <p:sp>
        <p:nvSpPr>
          <p:cNvPr id="634" name="Google Shape;634;p66"/>
          <p:cNvSpPr txBox="1"/>
          <p:nvPr/>
        </p:nvSpPr>
        <p:spPr>
          <a:xfrm>
            <a:off x="535710" y="4650509"/>
            <a:ext cx="9108017"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Nguyên tắc “Đại chúng hoá”</a:t>
            </a:r>
            <a:endParaRPr/>
          </a:p>
        </p:txBody>
      </p:sp>
      <p:sp>
        <p:nvSpPr>
          <p:cNvPr id="635" name="Google Shape;635;p66"/>
          <p:cNvSpPr txBox="1"/>
          <p:nvPr/>
        </p:nvSpPr>
        <p:spPr>
          <a:xfrm>
            <a:off x="2235200" y="5317837"/>
            <a:ext cx="90424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Chống lại tất cả chủ trương, hành động làm cho văn hoá phản lại hoặc xa rời quần chúng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7"/>
          <p:cNvSpPr txBox="1"/>
          <p:nvPr/>
        </p:nvSpPr>
        <p:spPr>
          <a:xfrm>
            <a:off x="609600" y="1295401"/>
            <a:ext cx="11176000"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"Phàm cái gì chống lại tinh thần độc lập dân tộc và thống nhất, phải thẳng cánh đập tan. </a:t>
            </a:r>
            <a:endParaRPr/>
          </a:p>
          <a:p>
            <a:pPr indent="0" lvl="0" marL="0" marR="0" rtl="0" algn="l">
              <a:spcBef>
                <a:spcPts val="1400"/>
              </a:spcBef>
              <a:spcAft>
                <a:spcPts val="0"/>
              </a:spcAft>
              <a:buNone/>
            </a:pPr>
            <a:r>
              <a:rPr lang="en-US" sz="2800">
                <a:solidFill>
                  <a:schemeClr val="dk1"/>
                </a:solidFill>
                <a:latin typeface="Calibri"/>
                <a:ea typeface="Calibri"/>
                <a:cs typeface="Calibri"/>
                <a:sym typeface="Calibri"/>
              </a:rPr>
              <a:t>Phàm cái gì trái khoa học, phản tiến bộ, phải kiên quyết bài trừ. </a:t>
            </a:r>
            <a:endParaRPr/>
          </a:p>
          <a:p>
            <a:pPr indent="0" lvl="0" marL="0" marR="0" rtl="0" algn="l">
              <a:spcBef>
                <a:spcPts val="1400"/>
              </a:spcBef>
              <a:spcAft>
                <a:spcPts val="0"/>
              </a:spcAft>
              <a:buNone/>
            </a:pPr>
            <a:r>
              <a:rPr lang="en-US" sz="2800">
                <a:solidFill>
                  <a:schemeClr val="dk1"/>
                </a:solidFill>
                <a:latin typeface="Calibri"/>
                <a:ea typeface="Calibri"/>
                <a:cs typeface="Calibri"/>
                <a:sym typeface="Calibri"/>
              </a:rPr>
              <a:t>Phàm cái gì phản đại chúng, xa đại chúng, phải nhất luận phê phán". </a:t>
            </a:r>
            <a:endParaRPr/>
          </a:p>
          <a:p>
            <a:pPr indent="0" lvl="0" marL="0" marR="0" rtl="0" algn="r">
              <a:spcBef>
                <a:spcPts val="1400"/>
              </a:spcBef>
              <a:spcAft>
                <a:spcPts val="0"/>
              </a:spcAft>
              <a:buNone/>
            </a:pPr>
            <a:r>
              <a:rPr b="1" i="1" lang="en-US" sz="2800">
                <a:solidFill>
                  <a:schemeClr val="dk1"/>
                </a:solidFill>
                <a:latin typeface="Calibri"/>
                <a:ea typeface="Calibri"/>
                <a:cs typeface="Calibri"/>
                <a:sym typeface="Calibri"/>
              </a:rPr>
              <a:t>Trường Chinh</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8"/>
          <p:cNvSpPr txBox="1"/>
          <p:nvPr/>
        </p:nvSpPr>
        <p:spPr>
          <a:xfrm>
            <a:off x="711200" y="1329898"/>
            <a:ext cx="10668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Ng</a:t>
            </a:r>
            <a:r>
              <a:rPr b="1" lang="en-US" sz="1800">
                <a:solidFill>
                  <a:schemeClr val="dk1"/>
                </a:solidFill>
                <a:latin typeface="Calibri"/>
                <a:ea typeface="Calibri"/>
                <a:cs typeface="Calibri"/>
                <a:sym typeface="Calibri"/>
              </a:rPr>
              <a:t>ày 3/9/1945 trong phiên họp đầu tiên của hội đồng chính phủ đã nêu lên 6 nhiệm vụ cấp bách của Nhà nước Việt Nam dân chủ cộng hoà trong đó có h</a:t>
            </a:r>
            <a:r>
              <a:rPr b="1" lang="en-US" sz="2400">
                <a:solidFill>
                  <a:schemeClr val="dk1"/>
                </a:solidFill>
                <a:latin typeface="Calibri"/>
                <a:ea typeface="Calibri"/>
                <a:cs typeface="Calibri"/>
                <a:sym typeface="Calibri"/>
              </a:rPr>
              <a:t>ai nhiệm vụ c</a:t>
            </a:r>
            <a:r>
              <a:rPr b="1" lang="en-US" sz="1800">
                <a:solidFill>
                  <a:schemeClr val="dk1"/>
                </a:solidFill>
                <a:latin typeface="Calibri"/>
                <a:ea typeface="Calibri"/>
                <a:cs typeface="Calibri"/>
                <a:sym typeface="Calibri"/>
              </a:rPr>
              <a:t>ấp bách (</a:t>
            </a:r>
            <a:r>
              <a:rPr b="1" lang="en-US" sz="2400">
                <a:solidFill>
                  <a:schemeClr val="dk1"/>
                </a:solidFill>
                <a:latin typeface="Calibri"/>
                <a:ea typeface="Calibri"/>
                <a:cs typeface="Calibri"/>
                <a:sym typeface="Calibri"/>
              </a:rPr>
              <a:t>đầu tiên) về văn hoá là: </a:t>
            </a:r>
            <a:endParaRPr/>
          </a:p>
        </p:txBody>
      </p:sp>
      <p:sp>
        <p:nvSpPr>
          <p:cNvPr id="646" name="Google Shape;646;p68"/>
          <p:cNvSpPr/>
          <p:nvPr/>
        </p:nvSpPr>
        <p:spPr>
          <a:xfrm>
            <a:off x="1320800" y="2590800"/>
            <a:ext cx="8483600" cy="1752600"/>
          </a:xfrm>
          <a:prstGeom prst="rect">
            <a:avLst/>
          </a:prstGeom>
        </p:spPr>
        <p:txBody>
          <a:bodyPr>
            <a:prstTxWarp prst="textPlain"/>
          </a:bodyPr>
          <a:lstStyle/>
          <a:p>
            <a:pPr lvl="0" algn="ctr"/>
            <a:r>
              <a:rPr b="0" i="0">
                <a:ln cap="flat" cmpd="sng" w="12700">
                  <a:solidFill>
                    <a:srgbClr val="EAEAEA"/>
                  </a:solidFill>
                  <a:prstDash val="solid"/>
                  <a:round/>
                  <a:headEnd len="sm" w="sm" type="none"/>
                  <a:tailEnd len="sm" w="sm" type="none"/>
                </a:ln>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atin typeface="Arial"/>
              </a:rPr>
              <a:t>Chống nạn mù chữ </a:t>
            </a:r>
            <a:br>
              <a:rPr b="0" i="0">
                <a:ln cap="flat" cmpd="sng" w="12700">
                  <a:solidFill>
                    <a:srgbClr val="EAEAEA"/>
                  </a:solidFill>
                  <a:prstDash val="solid"/>
                  <a:round/>
                  <a:headEnd len="sm" w="sm" type="none"/>
                  <a:tailEnd len="sm" w="sm" type="none"/>
                </a:ln>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atin typeface="Arial"/>
              </a:rPr>
            </a:br>
            <a:r>
              <a:rPr b="0" i="0">
                <a:ln cap="flat" cmpd="sng" w="12700">
                  <a:solidFill>
                    <a:srgbClr val="EAEAEA"/>
                  </a:solidFill>
                  <a:prstDash val="solid"/>
                  <a:round/>
                  <a:headEnd len="sm" w="sm" type="none"/>
                  <a:tailEnd len="sm" w="sm" type="none"/>
                </a:ln>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atin typeface="Arial"/>
              </a:rPr>
              <a:t>và giáo dục lại tinh thần nhân dân</a:t>
            </a:r>
          </a:p>
        </p:txBody>
      </p:sp>
      <p:sp>
        <p:nvSpPr>
          <p:cNvPr id="647" name="Google Shape;647;p68"/>
          <p:cNvSpPr txBox="1"/>
          <p:nvPr/>
        </p:nvSpPr>
        <p:spPr>
          <a:xfrm>
            <a:off x="609600" y="4918076"/>
            <a:ext cx="40640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Khẩu hiệu:</a:t>
            </a:r>
            <a:endParaRPr/>
          </a:p>
        </p:txBody>
      </p:sp>
      <p:sp>
        <p:nvSpPr>
          <p:cNvPr id="648" name="Google Shape;648;p68"/>
          <p:cNvSpPr/>
          <p:nvPr/>
        </p:nvSpPr>
        <p:spPr>
          <a:xfrm>
            <a:off x="2032001" y="5527676"/>
            <a:ext cx="9105900" cy="1177925"/>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000000"/>
                </a:solidFill>
                <a:latin typeface="Arial"/>
              </a:rPr>
              <a:t>"Dân tộc, dân chủ" (nghĩa là yêu nước và tiến bộ)</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9"/>
          <p:cNvSpPr txBox="1"/>
          <p:nvPr/>
        </p:nvSpPr>
        <p:spPr>
          <a:xfrm>
            <a:off x="609600" y="1097757"/>
            <a:ext cx="8839200"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b="1" lang="en-US" sz="2800">
                <a:solidFill>
                  <a:schemeClr val="dk1"/>
                </a:solidFill>
                <a:latin typeface="Calibri"/>
                <a:ea typeface="Calibri"/>
                <a:cs typeface="Calibri"/>
                <a:sym typeface="Calibri"/>
              </a:rPr>
              <a:t> Trong những năm 1955 – 1986: </a:t>
            </a:r>
            <a:endParaRPr b="1" sz="2800">
              <a:solidFill>
                <a:schemeClr val="dk1"/>
              </a:solidFill>
              <a:latin typeface="Calibri"/>
              <a:ea typeface="Calibri"/>
              <a:cs typeface="Calibri"/>
              <a:sym typeface="Calibri"/>
            </a:endParaRPr>
          </a:p>
        </p:txBody>
      </p:sp>
      <p:sp>
        <p:nvSpPr>
          <p:cNvPr id="654" name="Google Shape;654;p69"/>
          <p:cNvSpPr txBox="1"/>
          <p:nvPr/>
        </p:nvSpPr>
        <p:spPr>
          <a:xfrm>
            <a:off x="914400" y="1817255"/>
            <a:ext cx="10871200" cy="9541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 Đường lối xây dựng và phát triển văn hoá trong giai đoạn XHCN được hình thành bắt đầu từ Đại hội III (9/1960)</a:t>
            </a:r>
            <a:endParaRPr/>
          </a:p>
        </p:txBody>
      </p:sp>
      <p:sp>
        <p:nvSpPr>
          <p:cNvPr id="655" name="Google Shape;655;p69"/>
          <p:cNvSpPr txBox="1"/>
          <p:nvPr/>
        </p:nvSpPr>
        <p:spPr>
          <a:xfrm>
            <a:off x="2235200" y="3505200"/>
            <a:ext cx="95504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Chủ trương tiến hành </a:t>
            </a:r>
            <a:r>
              <a:rPr i="1" lang="en-US" sz="2400">
                <a:solidFill>
                  <a:schemeClr val="dk1"/>
                </a:solidFill>
                <a:latin typeface="Calibri"/>
                <a:ea typeface="Calibri"/>
                <a:cs typeface="Calibri"/>
                <a:sym typeface="Calibri"/>
              </a:rPr>
              <a:t>cuộc cách mạng tư tưởng và văn hoá </a:t>
            </a:r>
            <a:r>
              <a:rPr lang="en-US" sz="2400">
                <a:solidFill>
                  <a:schemeClr val="dk1"/>
                </a:solidFill>
                <a:latin typeface="Calibri"/>
                <a:ea typeface="Calibri"/>
                <a:cs typeface="Calibri"/>
                <a:sym typeface="Calibri"/>
              </a:rPr>
              <a:t>đồng thời với cuộc cách mạng về QHSX và cách mạng khoa học kỹ thuật.</a:t>
            </a:r>
            <a:endParaRPr/>
          </a:p>
        </p:txBody>
      </p:sp>
      <p:sp>
        <p:nvSpPr>
          <p:cNvPr id="656" name="Google Shape;656;p69"/>
          <p:cNvSpPr/>
          <p:nvPr/>
        </p:nvSpPr>
        <p:spPr>
          <a:xfrm rot="-1559783">
            <a:off x="1524000" y="2971800"/>
            <a:ext cx="406400" cy="1143000"/>
          </a:xfrm>
          <a:prstGeom prst="curvedRightArrow">
            <a:avLst>
              <a:gd fmla="val 75000" name="adj1"/>
              <a:gd fmla="val 150000" name="adj2"/>
              <a:gd fmla="val 33333" name="adj3"/>
            </a:avLst>
          </a:prstGeom>
          <a:no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p:nvPr/>
        </p:nvSpPr>
        <p:spPr>
          <a:xfrm>
            <a:off x="609600" y="1547191"/>
            <a:ext cx="11277600" cy="4081117"/>
          </a:xfrm>
          <a:prstGeom prst="rect">
            <a:avLst/>
          </a:prstGeom>
          <a:noFill/>
          <a:ln>
            <a:noFill/>
          </a:ln>
        </p:spPr>
        <p:txBody>
          <a:bodyPr anchorCtr="0" anchor="ctr" bIns="45700" lIns="91425" spcFirstLastPara="1" rIns="91425" wrap="square" tIns="45700">
            <a:spAutoFit/>
          </a:bodyPr>
          <a:lstStyle/>
          <a:p>
            <a:pPr indent="-457200" lvl="0" marL="457200" marR="0" rtl="0" algn="just">
              <a:lnSpc>
                <a:spcPct val="135000"/>
              </a:lnSpc>
              <a:spcBef>
                <a:spcPts val="0"/>
              </a:spcBef>
              <a:spcAft>
                <a:spcPts val="0"/>
              </a:spcAft>
              <a:buClr>
                <a:srgbClr val="000066"/>
              </a:buClr>
              <a:buSzPts val="2400"/>
              <a:buFont typeface="Calibri"/>
              <a:buChar char="-"/>
            </a:pPr>
            <a:r>
              <a:rPr lang="en-US" sz="2400">
                <a:solidFill>
                  <a:srgbClr val="000066"/>
                </a:solidFill>
                <a:latin typeface="Calibri"/>
                <a:ea typeface="Calibri"/>
                <a:cs typeface="Calibri"/>
                <a:sym typeface="Calibri"/>
              </a:rPr>
              <a:t>Công nghiệp hóa theo mô hình nền kinh tế </a:t>
            </a:r>
            <a:r>
              <a:rPr i="1" lang="en-US" sz="2400">
                <a:solidFill>
                  <a:srgbClr val="000066"/>
                </a:solidFill>
                <a:latin typeface="Calibri"/>
                <a:ea typeface="Calibri"/>
                <a:cs typeface="Calibri"/>
                <a:sym typeface="Calibri"/>
              </a:rPr>
              <a:t>khép kín</a:t>
            </a:r>
            <a:r>
              <a:rPr lang="en-US" sz="2400">
                <a:solidFill>
                  <a:srgbClr val="000066"/>
                </a:solidFill>
                <a:latin typeface="Calibri"/>
                <a:ea typeface="Calibri"/>
                <a:cs typeface="Calibri"/>
                <a:sym typeface="Calibri"/>
              </a:rPr>
              <a:t>, hướng nội và thiên về phát triển công nghiệp nặng</a:t>
            </a:r>
            <a:endParaRPr/>
          </a:p>
          <a:p>
            <a:pPr indent="-457200" lvl="0" marL="457200" marR="0" rtl="0" algn="just">
              <a:lnSpc>
                <a:spcPct val="135000"/>
              </a:lnSpc>
              <a:spcBef>
                <a:spcPts val="0"/>
              </a:spcBef>
              <a:spcAft>
                <a:spcPts val="0"/>
              </a:spcAft>
              <a:buClr>
                <a:srgbClr val="000066"/>
              </a:buClr>
              <a:buSzPts val="2400"/>
              <a:buFont typeface="Calibri"/>
              <a:buChar char="-"/>
            </a:pPr>
            <a:r>
              <a:rPr lang="en-US" sz="2400">
                <a:solidFill>
                  <a:srgbClr val="000066"/>
                </a:solidFill>
                <a:latin typeface="Calibri"/>
                <a:ea typeface="Calibri"/>
                <a:cs typeface="Calibri"/>
                <a:sym typeface="Calibri"/>
              </a:rPr>
              <a:t>Chủ yếu dựa vào lợi thế về lao động, tài nguyên đất đai và nguồn viện trợ của các nước xã hội chủ nghĩa...</a:t>
            </a:r>
            <a:endParaRPr/>
          </a:p>
          <a:p>
            <a:pPr indent="-457200" lvl="0" marL="457200" marR="0" rtl="0" algn="just">
              <a:lnSpc>
                <a:spcPct val="135000"/>
              </a:lnSpc>
              <a:spcBef>
                <a:spcPts val="0"/>
              </a:spcBef>
              <a:spcAft>
                <a:spcPts val="0"/>
              </a:spcAft>
              <a:buClr>
                <a:srgbClr val="000066"/>
              </a:buClr>
              <a:buSzPts val="2400"/>
              <a:buFont typeface="Calibri"/>
              <a:buChar char="-"/>
            </a:pPr>
            <a:r>
              <a:rPr lang="en-US" sz="2400">
                <a:solidFill>
                  <a:srgbClr val="000066"/>
                </a:solidFill>
                <a:latin typeface="Calibri"/>
                <a:ea typeface="Calibri"/>
                <a:cs typeface="Calibri"/>
                <a:sym typeface="Calibri"/>
              </a:rPr>
              <a:t> Gắn với cơ chế kinh tế khế hoạch hóa tập trung, quan liêu, bao cấp, không thừa nhận các quy luật thị trường.</a:t>
            </a:r>
            <a:endParaRPr/>
          </a:p>
          <a:p>
            <a:pPr indent="-457200" lvl="0" marL="457200" marR="0" rtl="0" algn="just">
              <a:lnSpc>
                <a:spcPct val="135000"/>
              </a:lnSpc>
              <a:spcBef>
                <a:spcPts val="0"/>
              </a:spcBef>
              <a:spcAft>
                <a:spcPts val="0"/>
              </a:spcAft>
              <a:buClr>
                <a:srgbClr val="000066"/>
              </a:buClr>
              <a:buSzPts val="2400"/>
              <a:buFont typeface="Calibri"/>
              <a:buChar char="-"/>
            </a:pPr>
            <a:r>
              <a:rPr lang="en-US" sz="2400">
                <a:solidFill>
                  <a:srgbClr val="000066"/>
                </a:solidFill>
                <a:latin typeface="Calibri"/>
                <a:ea typeface="Calibri"/>
                <a:cs typeface="Calibri"/>
                <a:sym typeface="Calibri"/>
              </a:rPr>
              <a:t> Chủ lực thực hiện CNH là Nhà nước và doanh nghiệp nhà nước</a:t>
            </a:r>
            <a:endParaRPr/>
          </a:p>
          <a:p>
            <a:pPr indent="-457200" lvl="0" marL="457200" marR="0" rtl="0" algn="just">
              <a:lnSpc>
                <a:spcPct val="135000"/>
              </a:lnSpc>
              <a:spcBef>
                <a:spcPts val="0"/>
              </a:spcBef>
              <a:spcAft>
                <a:spcPts val="0"/>
              </a:spcAft>
              <a:buClr>
                <a:srgbClr val="000066"/>
              </a:buClr>
              <a:buSzPts val="2400"/>
              <a:buFont typeface="Calibri"/>
              <a:buChar char="-"/>
            </a:pPr>
            <a:r>
              <a:rPr lang="en-US" sz="2400">
                <a:solidFill>
                  <a:srgbClr val="000066"/>
                </a:solidFill>
                <a:latin typeface="Calibri"/>
                <a:ea typeface="Calibri"/>
                <a:cs typeface="Calibri"/>
                <a:sym typeface="Calibri"/>
              </a:rPr>
              <a:t>Ham làm nhanh, làm lớn, không quan tâm đến hiệu quả kinh tế - xã hội.</a:t>
            </a:r>
            <a:endParaRPr/>
          </a:p>
        </p:txBody>
      </p:sp>
      <p:sp>
        <p:nvSpPr>
          <p:cNvPr id="145" name="Google Shape;145;p7"/>
          <p:cNvSpPr/>
          <p:nvPr/>
        </p:nvSpPr>
        <p:spPr>
          <a:xfrm>
            <a:off x="2281382" y="477148"/>
            <a:ext cx="698704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008000"/>
                </a:solidFill>
                <a:latin typeface="Calibri"/>
                <a:ea typeface="Calibri"/>
                <a:cs typeface="Calibri"/>
                <a:sym typeface="Calibri"/>
              </a:rPr>
              <a:t> Đặc trưng chủ yếu của công nghiệp hoá thời kỳ trước đổi mới</a:t>
            </a:r>
            <a:endParaRPr b="1" i="1" sz="2000">
              <a:solidFill>
                <a:srgbClr val="008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5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5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5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500"/>
                                        <p:tgtEl>
                                          <p:spTgt spid="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Effect filter="fade" transition="in">
                                      <p:cBhvr>
                                        <p:cTn dur="500"/>
                                        <p:tgtEl>
                                          <p:spTgt spid="1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0"/>
          <p:cNvSpPr txBox="1"/>
          <p:nvPr/>
        </p:nvSpPr>
        <p:spPr>
          <a:xfrm>
            <a:off x="2082800" y="467591"/>
            <a:ext cx="965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Chủ trương xây dựng và phát triển văn hoá tại ĐH III (9/1960)</a:t>
            </a:r>
            <a:endParaRPr/>
          </a:p>
        </p:txBody>
      </p:sp>
      <p:grpSp>
        <p:nvGrpSpPr>
          <p:cNvPr id="662" name="Google Shape;662;p70"/>
          <p:cNvGrpSpPr/>
          <p:nvPr/>
        </p:nvGrpSpPr>
        <p:grpSpPr>
          <a:xfrm>
            <a:off x="2167467" y="1130300"/>
            <a:ext cx="7213600" cy="3670300"/>
            <a:chOff x="1024" y="864"/>
            <a:chExt cx="3408" cy="2512"/>
          </a:xfrm>
        </p:grpSpPr>
        <p:sp>
          <p:nvSpPr>
            <p:cNvPr id="663" name="Google Shape;663;p70"/>
            <p:cNvSpPr/>
            <p:nvPr/>
          </p:nvSpPr>
          <p:spPr>
            <a:xfrm>
              <a:off x="1968" y="1824"/>
              <a:ext cx="1488" cy="1296"/>
            </a:xfrm>
            <a:prstGeom prst="ellipse">
              <a:avLst/>
            </a:prstGeom>
            <a:noFill/>
            <a:ln cap="flat" cmpd="sng" w="9525">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70"/>
            <p:cNvSpPr txBox="1"/>
            <p:nvPr/>
          </p:nvSpPr>
          <p:spPr>
            <a:xfrm>
              <a:off x="2104" y="2024"/>
              <a:ext cx="1248" cy="8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Tiến hành đồng thời 3 cuộc cách mạng</a:t>
              </a:r>
              <a:endParaRPr/>
            </a:p>
          </p:txBody>
        </p:sp>
        <p:sp>
          <p:nvSpPr>
            <p:cNvPr id="665" name="Google Shape;665;p70"/>
            <p:cNvSpPr/>
            <p:nvPr/>
          </p:nvSpPr>
          <p:spPr>
            <a:xfrm>
              <a:off x="2256" y="864"/>
              <a:ext cx="1008"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70"/>
            <p:cNvSpPr txBox="1"/>
            <p:nvPr/>
          </p:nvSpPr>
          <p:spPr>
            <a:xfrm>
              <a:off x="2384" y="1056"/>
              <a:ext cx="768" cy="5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CM về QHSX</a:t>
              </a:r>
              <a:endParaRPr/>
            </a:p>
          </p:txBody>
        </p:sp>
        <p:sp>
          <p:nvSpPr>
            <p:cNvPr id="667" name="Google Shape;667;p70"/>
            <p:cNvSpPr/>
            <p:nvPr/>
          </p:nvSpPr>
          <p:spPr>
            <a:xfrm>
              <a:off x="3424" y="2368"/>
              <a:ext cx="1008"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70"/>
            <p:cNvSpPr txBox="1"/>
            <p:nvPr/>
          </p:nvSpPr>
          <p:spPr>
            <a:xfrm>
              <a:off x="3552" y="2560"/>
              <a:ext cx="768" cy="5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CM về KHKT</a:t>
              </a:r>
              <a:endParaRPr/>
            </a:p>
          </p:txBody>
        </p:sp>
        <p:sp>
          <p:nvSpPr>
            <p:cNvPr id="669" name="Google Shape;669;p70"/>
            <p:cNvSpPr/>
            <p:nvPr/>
          </p:nvSpPr>
          <p:spPr>
            <a:xfrm>
              <a:off x="1024" y="2464"/>
              <a:ext cx="1008"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70"/>
            <p:cNvSpPr txBox="1"/>
            <p:nvPr/>
          </p:nvSpPr>
          <p:spPr>
            <a:xfrm>
              <a:off x="1088" y="2560"/>
              <a:ext cx="912" cy="5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CMv</a:t>
              </a:r>
              <a:r>
                <a:rPr b="1" lang="en-US" sz="1800">
                  <a:solidFill>
                    <a:schemeClr val="lt1"/>
                  </a:solidFill>
                  <a:latin typeface="Calibri"/>
                  <a:ea typeface="Calibri"/>
                  <a:cs typeface="Calibri"/>
                  <a:sym typeface="Calibri"/>
                </a:rPr>
                <a:t>ề tư tưởng văn hoá</a:t>
              </a:r>
              <a:endParaRPr/>
            </a:p>
          </p:txBody>
        </p:sp>
        <p:cxnSp>
          <p:nvCxnSpPr>
            <p:cNvPr id="671" name="Google Shape;671;p70"/>
            <p:cNvCxnSpPr/>
            <p:nvPr/>
          </p:nvCxnSpPr>
          <p:spPr>
            <a:xfrm flipH="1">
              <a:off x="1728" y="1552"/>
              <a:ext cx="528" cy="768"/>
            </a:xfrm>
            <a:prstGeom prst="straightConnector1">
              <a:avLst/>
            </a:prstGeom>
            <a:noFill/>
            <a:ln cap="flat" cmpd="sng" w="76200">
              <a:solidFill>
                <a:srgbClr val="0000FF"/>
              </a:solidFill>
              <a:prstDash val="solid"/>
              <a:round/>
              <a:headEnd len="med" w="med" type="triangle"/>
              <a:tailEnd len="med" w="med" type="triangle"/>
            </a:ln>
          </p:spPr>
        </p:cxnSp>
        <p:cxnSp>
          <p:nvCxnSpPr>
            <p:cNvPr id="672" name="Google Shape;672;p70"/>
            <p:cNvCxnSpPr/>
            <p:nvPr/>
          </p:nvCxnSpPr>
          <p:spPr>
            <a:xfrm>
              <a:off x="3216" y="1648"/>
              <a:ext cx="480" cy="624"/>
            </a:xfrm>
            <a:prstGeom prst="straightConnector1">
              <a:avLst/>
            </a:prstGeom>
            <a:noFill/>
            <a:ln cap="flat" cmpd="sng" w="76200">
              <a:solidFill>
                <a:srgbClr val="0000FF"/>
              </a:solidFill>
              <a:prstDash val="solid"/>
              <a:round/>
              <a:headEnd len="med" w="med" type="triangle"/>
              <a:tailEnd len="med" w="med" type="triangle"/>
            </a:ln>
          </p:spPr>
        </p:cxnSp>
        <p:cxnSp>
          <p:nvCxnSpPr>
            <p:cNvPr id="673" name="Google Shape;673;p70"/>
            <p:cNvCxnSpPr/>
            <p:nvPr/>
          </p:nvCxnSpPr>
          <p:spPr>
            <a:xfrm>
              <a:off x="2112" y="3232"/>
              <a:ext cx="1296" cy="0"/>
            </a:xfrm>
            <a:prstGeom prst="straightConnector1">
              <a:avLst/>
            </a:prstGeom>
            <a:noFill/>
            <a:ln cap="flat" cmpd="sng" w="76200">
              <a:solidFill>
                <a:srgbClr val="0000FF"/>
              </a:solidFill>
              <a:prstDash val="solid"/>
              <a:round/>
              <a:headEnd len="med" w="med" type="triangle"/>
              <a:tailEnd len="med" w="med" type="triangle"/>
            </a:ln>
          </p:spPr>
        </p:cxnSp>
      </p:grpSp>
      <p:sp>
        <p:nvSpPr>
          <p:cNvPr id="674" name="Google Shape;674;p70"/>
          <p:cNvSpPr txBox="1"/>
          <p:nvPr/>
        </p:nvSpPr>
        <p:spPr>
          <a:xfrm>
            <a:off x="660400" y="5156201"/>
            <a:ext cx="11379200"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Mục tiêu: Làm cho nhân dân thoát khỏi nạn mù chữ và thói hư tật xấu do xã hội cũ để lại, có trình độ văn hoá ngày càng cao, có hiểu biết cần thiết về khoa học kỹ thuật tiên tiến để xây dựng CNXH, nâng cao đời sống vật chất và văn hoá.</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1"/>
          <p:cNvSpPr txBox="1"/>
          <p:nvPr/>
        </p:nvSpPr>
        <p:spPr>
          <a:xfrm>
            <a:off x="711200" y="1905000"/>
            <a:ext cx="10160000" cy="946150"/>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Nền văn hóa mới có nội dung XHCN và tính chất dân tộc, có tính Đảng và tính nhân dân.</a:t>
            </a:r>
            <a:endParaRPr sz="2800">
              <a:solidFill>
                <a:schemeClr val="dk1"/>
              </a:solidFill>
              <a:latin typeface="Calibri"/>
              <a:ea typeface="Calibri"/>
              <a:cs typeface="Calibri"/>
              <a:sym typeface="Calibri"/>
            </a:endParaRPr>
          </a:p>
        </p:txBody>
      </p:sp>
      <p:sp>
        <p:nvSpPr>
          <p:cNvPr id="680" name="Google Shape;680;p71"/>
          <p:cNvSpPr txBox="1"/>
          <p:nvPr/>
        </p:nvSpPr>
        <p:spPr>
          <a:xfrm>
            <a:off x="1422400" y="958850"/>
            <a:ext cx="10261600" cy="9461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ĐH IV (12/1976) và ĐH V (3/1982) tiếp tục phát triển đường lối văn hoá của ĐH III (9/1960): </a:t>
            </a:r>
            <a:endParaRPr/>
          </a:p>
        </p:txBody>
      </p:sp>
      <p:sp>
        <p:nvSpPr>
          <p:cNvPr id="681" name="Google Shape;681;p71"/>
          <p:cNvSpPr txBox="1"/>
          <p:nvPr/>
        </p:nvSpPr>
        <p:spPr>
          <a:xfrm>
            <a:off x="914400" y="2895601"/>
            <a:ext cx="9245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Nhiệm vụ của VH:</a:t>
            </a:r>
            <a:endParaRPr/>
          </a:p>
        </p:txBody>
      </p:sp>
      <p:sp>
        <p:nvSpPr>
          <p:cNvPr id="682" name="Google Shape;682;p71"/>
          <p:cNvSpPr txBox="1"/>
          <p:nvPr/>
        </p:nvSpPr>
        <p:spPr>
          <a:xfrm>
            <a:off x="1496291" y="3429001"/>
            <a:ext cx="9855200" cy="276998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 Tiến hành cải cách giáo dục trong cả nước</a:t>
            </a:r>
            <a:endParaRPr/>
          </a:p>
          <a:p>
            <a:pPr indent="0" lvl="0" marL="0" marR="0" rtl="0" algn="just">
              <a:spcBef>
                <a:spcPts val="600"/>
              </a:spcBef>
              <a:spcAft>
                <a:spcPts val="0"/>
              </a:spcAft>
              <a:buNone/>
            </a:pPr>
            <a:r>
              <a:rPr lang="en-US" sz="2400">
                <a:solidFill>
                  <a:schemeClr val="dk1"/>
                </a:solidFill>
                <a:latin typeface="Calibri"/>
                <a:ea typeface="Calibri"/>
                <a:cs typeface="Calibri"/>
                <a:sym typeface="Calibri"/>
              </a:rPr>
              <a:t>+ Phát triển mạnh khoa học, văn hoá nghệ thuật</a:t>
            </a:r>
            <a:endParaRPr/>
          </a:p>
          <a:p>
            <a:pPr indent="0" lvl="0" marL="0" marR="0" rtl="0" algn="just">
              <a:spcBef>
                <a:spcPts val="600"/>
              </a:spcBef>
              <a:spcAft>
                <a:spcPts val="0"/>
              </a:spcAft>
              <a:buNone/>
            </a:pPr>
            <a:r>
              <a:rPr lang="en-US" sz="2400">
                <a:solidFill>
                  <a:schemeClr val="dk1"/>
                </a:solidFill>
                <a:latin typeface="Calibri"/>
                <a:ea typeface="Calibri"/>
                <a:cs typeface="Calibri"/>
                <a:sym typeface="Calibri"/>
              </a:rPr>
              <a:t>+ Giáo dục tinh thần làm chủ tập thể</a:t>
            </a:r>
            <a:endParaRPr/>
          </a:p>
          <a:p>
            <a:pPr indent="0" lvl="0" marL="0" marR="0" rtl="0" algn="just">
              <a:spcBef>
                <a:spcPts val="600"/>
              </a:spcBef>
              <a:spcAft>
                <a:spcPts val="0"/>
              </a:spcAft>
              <a:buNone/>
            </a:pPr>
            <a:r>
              <a:rPr lang="en-US" sz="2400">
                <a:solidFill>
                  <a:schemeClr val="dk1"/>
                </a:solidFill>
                <a:latin typeface="Calibri"/>
                <a:ea typeface="Calibri"/>
                <a:cs typeface="Calibri"/>
                <a:sym typeface="Calibri"/>
              </a:rPr>
              <a:t>+ Chống tư tưởng tư sản và tàn dư tư tưởng PK</a:t>
            </a:r>
            <a:endParaRPr/>
          </a:p>
          <a:p>
            <a:pPr indent="0" lvl="0" marL="0" marR="0" rtl="0" algn="just">
              <a:spcBef>
                <a:spcPts val="600"/>
              </a:spcBef>
              <a:spcAft>
                <a:spcPts val="0"/>
              </a:spcAft>
              <a:buNone/>
            </a:pPr>
            <a:r>
              <a:rPr lang="en-US" sz="2400">
                <a:solidFill>
                  <a:schemeClr val="dk1"/>
                </a:solidFill>
                <a:latin typeface="Calibri"/>
                <a:ea typeface="Calibri"/>
                <a:cs typeface="Calibri"/>
                <a:sym typeface="Calibri"/>
              </a:rPr>
              <a:t>+ Phê phán tư tưởng tiểu tư sản</a:t>
            </a:r>
            <a:endParaRPr/>
          </a:p>
          <a:p>
            <a:pPr indent="0" lvl="0" marL="0" marR="0" rtl="0" algn="just">
              <a:spcBef>
                <a:spcPts val="600"/>
              </a:spcBef>
              <a:spcAft>
                <a:spcPts val="0"/>
              </a:spcAft>
              <a:buNone/>
            </a:pPr>
            <a:r>
              <a:rPr lang="en-US" sz="2400">
                <a:solidFill>
                  <a:schemeClr val="dk1"/>
                </a:solidFill>
                <a:latin typeface="Calibri"/>
                <a:ea typeface="Calibri"/>
                <a:cs typeface="Calibri"/>
                <a:sym typeface="Calibri"/>
              </a:rPr>
              <a:t>+ Xóa bỏ ảnh hưởng của tư tưởng văn hoá thực dân mới ở miền Nam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2"/>
          <p:cNvSpPr txBox="1"/>
          <p:nvPr/>
        </p:nvSpPr>
        <p:spPr>
          <a:xfrm>
            <a:off x="812800" y="1524001"/>
            <a:ext cx="9753600"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b="1" lang="en-US" sz="2800">
                <a:solidFill>
                  <a:schemeClr val="dk1"/>
                </a:solidFill>
                <a:latin typeface="Calibri"/>
                <a:ea typeface="Calibri"/>
                <a:cs typeface="Calibri"/>
                <a:sym typeface="Calibri"/>
              </a:rPr>
              <a:t> Kết quả:</a:t>
            </a:r>
            <a:endParaRPr/>
          </a:p>
        </p:txBody>
      </p:sp>
      <p:sp>
        <p:nvSpPr>
          <p:cNvPr id="688" name="Google Shape;688;p72"/>
          <p:cNvSpPr txBox="1"/>
          <p:nvPr/>
        </p:nvSpPr>
        <p:spPr>
          <a:xfrm>
            <a:off x="609600" y="2286000"/>
            <a:ext cx="11277600" cy="2246769"/>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Xoá bỏ dần những lạc hậu, lỗi thời trong di sản văn hoá phong kiến, văn hoá nô dịch</a:t>
            </a:r>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Nhiều triệu đồng bào mù chữ đã biết đọc, biết viết</a:t>
            </a:r>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Trình độ văn hóa chung của xã hội đã được nâng lên đáng kể</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3"/>
          <p:cNvSpPr/>
          <p:nvPr/>
        </p:nvSpPr>
        <p:spPr>
          <a:xfrm>
            <a:off x="914400" y="1154547"/>
            <a:ext cx="7010400" cy="701675"/>
          </a:xfrm>
          <a:prstGeom prst="rect">
            <a:avLst/>
          </a:prstGeom>
          <a:noFill/>
          <a:ln>
            <a:noFill/>
          </a:ln>
        </p:spPr>
        <p:txBody>
          <a:bodyPr anchorCtr="0" anchor="ctr" bIns="45700" lIns="91425" spcFirstLastPara="1" rIns="91425" wrap="square" tIns="45700">
            <a:spAutoFit/>
          </a:bodyPr>
          <a:lstStyle/>
          <a:p>
            <a:pPr indent="-203200" lvl="0" marL="0" marR="0" rtl="0" algn="just">
              <a:lnSpc>
                <a:spcPct val="125000"/>
              </a:lnSpc>
              <a:spcBef>
                <a:spcPts val="0"/>
              </a:spcBef>
              <a:spcAft>
                <a:spcPts val="0"/>
              </a:spcAft>
              <a:buClr>
                <a:schemeClr val="dk1"/>
              </a:buClr>
              <a:buSzPts val="3200"/>
              <a:buFont typeface="Noto Sans Symbols"/>
              <a:buChar char="❖"/>
            </a:pPr>
            <a:r>
              <a:rPr b="1" lang="en-US" sz="3200">
                <a:solidFill>
                  <a:schemeClr val="dk1"/>
                </a:solidFill>
                <a:latin typeface="Times New Roman"/>
                <a:ea typeface="Times New Roman"/>
                <a:cs typeface="Times New Roman"/>
                <a:sym typeface="Times New Roman"/>
              </a:rPr>
              <a:t> Hạn chế và nguyên nhân:</a:t>
            </a:r>
            <a:endParaRPr/>
          </a:p>
        </p:txBody>
      </p:sp>
      <p:sp>
        <p:nvSpPr>
          <p:cNvPr id="694" name="Google Shape;694;p73"/>
          <p:cNvSpPr txBox="1"/>
          <p:nvPr/>
        </p:nvSpPr>
        <p:spPr>
          <a:xfrm>
            <a:off x="914400" y="1981200"/>
            <a:ext cx="10566400" cy="2893100"/>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Đường lối xây dựng và phát triển văn hoá giai đoạn 1955 – 1986 bị chi phối bởi tư duy chính trị “nắm vững chuyên chính vô sản” (Nhấn mạnh đấu tranh giai cấp, đấu tranh giữa “ai thắng ai” giữa 2 con đường, hai phe, hai ý thức hệ).</a:t>
            </a:r>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Nội dung cách mạng văn hoá bị quy định bởi cuộc cách mạng  QHSX (xoá bỏ tư hữu, bóc lột càng nhanh càng tốt)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0" st="0"/>
                                            </p:txEl>
                                          </p:spTgt>
                                        </p:tgtEl>
                                        <p:attrNameLst>
                                          <p:attrName>style.visibility</p:attrName>
                                        </p:attrNameLst>
                                      </p:cBhvr>
                                      <p:to>
                                        <p:strVal val="visible"/>
                                      </p:to>
                                    </p:set>
                                    <p:animEffect filter="fade" transition="in">
                                      <p:cBhvr>
                                        <p:cTn dur="500"/>
                                        <p:tgtEl>
                                          <p:spTgt spid="6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1" st="1"/>
                                            </p:txEl>
                                          </p:spTgt>
                                        </p:tgtEl>
                                        <p:attrNameLst>
                                          <p:attrName>style.visibility</p:attrName>
                                        </p:attrNameLst>
                                      </p:cBhvr>
                                      <p:to>
                                        <p:strVal val="visible"/>
                                      </p:to>
                                    </p:set>
                                    <p:animEffect filter="fade" transition="in">
                                      <p:cBhvr>
                                        <p:cTn dur="500"/>
                                        <p:tgtEl>
                                          <p:spTgt spid="69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descr="DH VII" id="699" name="Google Shape;699;p74"/>
          <p:cNvPicPr preferRelativeResize="0"/>
          <p:nvPr/>
        </p:nvPicPr>
        <p:blipFill rotWithShape="1">
          <a:blip r:embed="rId3">
            <a:alphaModFix/>
          </a:blip>
          <a:srcRect b="6522" l="0" r="0" t="0"/>
          <a:stretch/>
        </p:blipFill>
        <p:spPr>
          <a:xfrm>
            <a:off x="5283200" y="2362201"/>
            <a:ext cx="4064000" cy="1920875"/>
          </a:xfrm>
          <a:prstGeom prst="rect">
            <a:avLst/>
          </a:prstGeom>
          <a:noFill/>
          <a:ln cap="flat" cmpd="sng" w="38100">
            <a:solidFill>
              <a:schemeClr val="hlink"/>
            </a:solidFill>
            <a:prstDash val="solid"/>
            <a:miter lim="800000"/>
            <a:headEnd len="sm" w="sm" type="none"/>
            <a:tailEnd len="sm" w="sm" type="none"/>
          </a:ln>
        </p:spPr>
      </p:pic>
      <p:pic>
        <p:nvPicPr>
          <p:cNvPr descr="DH Dang 3" id="700" name="Google Shape;700;p74"/>
          <p:cNvPicPr preferRelativeResize="0"/>
          <p:nvPr/>
        </p:nvPicPr>
        <p:blipFill rotWithShape="1">
          <a:blip r:embed="rId4">
            <a:alphaModFix/>
          </a:blip>
          <a:srcRect b="0" l="0" r="0" t="0"/>
          <a:stretch/>
        </p:blipFill>
        <p:spPr>
          <a:xfrm>
            <a:off x="2641600" y="3733800"/>
            <a:ext cx="4572000" cy="1968500"/>
          </a:xfrm>
          <a:prstGeom prst="rect">
            <a:avLst/>
          </a:prstGeom>
          <a:gradFill>
            <a:gsLst>
              <a:gs pos="0">
                <a:srgbClr val="FFFFCC"/>
              </a:gs>
              <a:gs pos="100000">
                <a:srgbClr val="E9E9BA"/>
              </a:gs>
            </a:gsLst>
            <a:lin ang="5400000" scaled="0"/>
          </a:gradFill>
          <a:ln cap="flat" cmpd="sng" w="38100">
            <a:solidFill>
              <a:schemeClr val="hlink"/>
            </a:solidFill>
            <a:prstDash val="solid"/>
            <a:miter lim="800000"/>
            <a:headEnd len="sm" w="sm" type="none"/>
            <a:tailEnd len="sm" w="sm" type="none"/>
          </a:ln>
        </p:spPr>
      </p:pic>
      <p:sp>
        <p:nvSpPr>
          <p:cNvPr id="701" name="Google Shape;701;p74"/>
          <p:cNvSpPr/>
          <p:nvPr/>
        </p:nvSpPr>
        <p:spPr>
          <a:xfrm>
            <a:off x="4572000" y="3886200"/>
            <a:ext cx="1828800" cy="3810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rgbClr val="FFFF00"/>
                </a:solidFill>
                <a:latin typeface="Times New Roman"/>
                <a:ea typeface="Times New Roman"/>
                <a:cs typeface="Times New Roman"/>
                <a:sym typeface="Times New Roman"/>
              </a:rPr>
              <a:t>§¹i héi III</a:t>
            </a:r>
            <a:endParaRPr b="1" sz="2300">
              <a:solidFill>
                <a:srgbClr val="FFFF00"/>
              </a:solidFill>
              <a:latin typeface="Times New Roman"/>
              <a:ea typeface="Times New Roman"/>
              <a:cs typeface="Times New Roman"/>
              <a:sym typeface="Times New Roman"/>
            </a:endParaRPr>
          </a:p>
        </p:txBody>
      </p:sp>
      <p:pic>
        <p:nvPicPr>
          <p:cNvPr descr="DH Dang 2" id="702" name="Google Shape;702;p74"/>
          <p:cNvPicPr preferRelativeResize="0"/>
          <p:nvPr/>
        </p:nvPicPr>
        <p:blipFill rotWithShape="1">
          <a:blip r:embed="rId5">
            <a:alphaModFix/>
          </a:blip>
          <a:srcRect b="0" l="0" r="0" t="0"/>
          <a:stretch/>
        </p:blipFill>
        <p:spPr>
          <a:xfrm>
            <a:off x="304800" y="4495800"/>
            <a:ext cx="4267200" cy="1828800"/>
          </a:xfrm>
          <a:prstGeom prst="rect">
            <a:avLst/>
          </a:prstGeom>
          <a:gradFill>
            <a:gsLst>
              <a:gs pos="0">
                <a:srgbClr val="FFFFCC"/>
              </a:gs>
              <a:gs pos="100000">
                <a:srgbClr val="E9E9BA"/>
              </a:gs>
            </a:gsLst>
            <a:lin ang="5400000" scaled="0"/>
          </a:gradFill>
          <a:ln cap="flat" cmpd="sng" w="38100">
            <a:solidFill>
              <a:schemeClr val="hlink"/>
            </a:solidFill>
            <a:prstDash val="solid"/>
            <a:miter lim="800000"/>
            <a:headEnd len="sm" w="sm" type="none"/>
            <a:tailEnd len="sm" w="sm" type="none"/>
          </a:ln>
        </p:spPr>
      </p:pic>
      <p:sp>
        <p:nvSpPr>
          <p:cNvPr id="703" name="Google Shape;703;p74"/>
          <p:cNvSpPr/>
          <p:nvPr/>
        </p:nvSpPr>
        <p:spPr>
          <a:xfrm>
            <a:off x="1016000" y="4572000"/>
            <a:ext cx="2133600" cy="5334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2400">
                <a:solidFill>
                  <a:srgbClr val="FFFF00"/>
                </a:solidFill>
                <a:latin typeface="Times New Roman"/>
                <a:ea typeface="Times New Roman"/>
                <a:cs typeface="Times New Roman"/>
                <a:sym typeface="Times New Roman"/>
              </a:rPr>
              <a:t>§¹i héi II</a:t>
            </a:r>
            <a:endParaRPr b="1" sz="2700">
              <a:solidFill>
                <a:srgbClr val="FFFF00"/>
              </a:solidFill>
              <a:latin typeface="Times New Roman"/>
              <a:ea typeface="Times New Roman"/>
              <a:cs typeface="Times New Roman"/>
              <a:sym typeface="Times New Roman"/>
            </a:endParaRPr>
          </a:p>
        </p:txBody>
      </p:sp>
      <p:sp>
        <p:nvSpPr>
          <p:cNvPr id="704" name="Google Shape;704;p74"/>
          <p:cNvSpPr/>
          <p:nvPr/>
        </p:nvSpPr>
        <p:spPr>
          <a:xfrm rot="10282679">
            <a:off x="508000" y="3733800"/>
            <a:ext cx="1727200" cy="865188"/>
          </a:xfrm>
          <a:custGeom>
            <a:rect b="b" l="l" r="r" t="t"/>
            <a:pathLst>
              <a:path extrusionOk="0" h="798" w="580">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a:gsLst>
              <a:gs pos="0">
                <a:srgbClr val="D8E5FF"/>
              </a:gs>
              <a:gs pos="100000">
                <a:srgbClr val="3399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74"/>
          <p:cNvSpPr/>
          <p:nvPr/>
        </p:nvSpPr>
        <p:spPr>
          <a:xfrm rot="10546606">
            <a:off x="3352800" y="2667000"/>
            <a:ext cx="1828800" cy="1017588"/>
          </a:xfrm>
          <a:custGeom>
            <a:rect b="b" l="l" r="r" t="t"/>
            <a:pathLst>
              <a:path extrusionOk="0" h="798" w="580">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a:gsLst>
              <a:gs pos="0">
                <a:srgbClr val="D8E5FF"/>
              </a:gs>
              <a:gs pos="100000">
                <a:srgbClr val="3399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74"/>
          <p:cNvSpPr/>
          <p:nvPr/>
        </p:nvSpPr>
        <p:spPr>
          <a:xfrm rot="10546606">
            <a:off x="7010400" y="1295400"/>
            <a:ext cx="1828800" cy="1017588"/>
          </a:xfrm>
          <a:custGeom>
            <a:rect b="b" l="l" r="r" t="t"/>
            <a:pathLst>
              <a:path extrusionOk="0" h="798" w="580">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a:gsLst>
              <a:gs pos="0">
                <a:srgbClr val="D8E5FF"/>
              </a:gs>
              <a:gs pos="100000">
                <a:srgbClr val="3399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74"/>
          <p:cNvSpPr/>
          <p:nvPr/>
        </p:nvSpPr>
        <p:spPr>
          <a:xfrm>
            <a:off x="0" y="1828800"/>
            <a:ext cx="5384800" cy="1066800"/>
          </a:xfrm>
          <a:prstGeom prst="rect">
            <a:avLst/>
          </a:prstGeom>
          <a:noFill/>
          <a:ln>
            <a:noFill/>
          </a:ln>
        </p:spPr>
        <p:txBody>
          <a:bodyPr anchorCtr="0" anchor="t" bIns="45700" lIns="91425" spcFirstLastPara="1" rIns="91425" wrap="square" tIns="45700">
            <a:noAutofit/>
          </a:bodyPr>
          <a:lstStyle/>
          <a:p>
            <a:pPr indent="1588" lvl="0" marL="50800" marR="0" rtl="0" algn="ctr">
              <a:spcBef>
                <a:spcPts val="0"/>
              </a:spcBef>
              <a:spcAft>
                <a:spcPts val="0"/>
              </a:spcAft>
              <a:buClr>
                <a:schemeClr val="accent2"/>
              </a:buClr>
              <a:buSzPts val="2400"/>
              <a:buFont typeface="Noto Sans Symbols"/>
              <a:buNone/>
            </a:pPr>
            <a:r>
              <a:rPr b="1" lang="en-US" sz="2400">
                <a:solidFill>
                  <a:schemeClr val="dk1"/>
                </a:solidFill>
                <a:latin typeface="Calibri"/>
                <a:ea typeface="Calibri"/>
                <a:cs typeface="Calibri"/>
                <a:sym typeface="Calibri"/>
              </a:rPr>
              <a:t>Sơ đồ xác định tính chất văn hoá mới</a:t>
            </a:r>
            <a:endParaRPr/>
          </a:p>
        </p:txBody>
      </p:sp>
      <p:pic>
        <p:nvPicPr>
          <p:cNvPr descr="hienphap92" id="708" name="Google Shape;708;p74"/>
          <p:cNvPicPr preferRelativeResize="0"/>
          <p:nvPr/>
        </p:nvPicPr>
        <p:blipFill rotWithShape="1">
          <a:blip r:embed="rId6">
            <a:alphaModFix/>
          </a:blip>
          <a:srcRect b="0" l="0" r="0" t="0"/>
          <a:stretch/>
        </p:blipFill>
        <p:spPr>
          <a:xfrm>
            <a:off x="9489018" y="1143000"/>
            <a:ext cx="2702983" cy="2590800"/>
          </a:xfrm>
          <a:prstGeom prst="rect">
            <a:avLst/>
          </a:prstGeom>
          <a:noFill/>
          <a:ln cap="flat" cmpd="sng" w="38100">
            <a:solidFill>
              <a:schemeClr val="hlink"/>
            </a:solidFill>
            <a:prstDash val="solid"/>
            <a:miter lim="800000"/>
            <a:headEnd len="sm" w="sm" type="none"/>
            <a:tailEnd len="sm" w="sm" type="none"/>
          </a:ln>
        </p:spPr>
      </p:pic>
      <p:sp>
        <p:nvSpPr>
          <p:cNvPr id="709" name="Google Shape;709;p74"/>
          <p:cNvSpPr/>
          <p:nvPr/>
        </p:nvSpPr>
        <p:spPr>
          <a:xfrm>
            <a:off x="812800" y="6400800"/>
            <a:ext cx="2844800" cy="457200"/>
          </a:xfrm>
          <a:prstGeom prst="rect">
            <a:avLst/>
          </a:prstGeom>
        </p:spPr>
        <p:txBody>
          <a:bodyPr>
            <a:prstTxWarp prst="textPlain"/>
          </a:bodyPr>
          <a:lstStyle/>
          <a:p>
            <a:pPr lvl="0" algn="ctr"/>
            <a:r>
              <a:rPr b="1" i="0">
                <a:ln>
                  <a:noFill/>
                </a:ln>
                <a:solidFill>
                  <a:srgbClr val="FF0000"/>
                </a:solidFill>
                <a:latin typeface="Arial"/>
              </a:rPr>
              <a:t>Dân tộc, khoa học, đại chúng</a:t>
            </a:r>
          </a:p>
        </p:txBody>
      </p:sp>
      <p:sp>
        <p:nvSpPr>
          <p:cNvPr id="710" name="Google Shape;710;p74"/>
          <p:cNvSpPr/>
          <p:nvPr/>
        </p:nvSpPr>
        <p:spPr>
          <a:xfrm>
            <a:off x="4470400" y="5867400"/>
            <a:ext cx="3251200" cy="762000"/>
          </a:xfrm>
          <a:prstGeom prst="rect">
            <a:avLst/>
          </a:prstGeom>
        </p:spPr>
        <p:txBody>
          <a:bodyPr>
            <a:prstTxWarp prst="textPlain"/>
          </a:bodyPr>
          <a:lstStyle/>
          <a:p>
            <a:pPr lvl="0" algn="ctr"/>
            <a:r>
              <a:rPr b="1" i="0">
                <a:ln>
                  <a:noFill/>
                </a:ln>
                <a:solidFill>
                  <a:srgbClr val="000000"/>
                </a:solidFill>
                <a:latin typeface="Arial"/>
              </a:rPr>
              <a:t>Có nội dung XHCN </a:t>
            </a:r>
            <a:br>
              <a:rPr b="1" i="0">
                <a:ln>
                  <a:noFill/>
                </a:ln>
                <a:solidFill>
                  <a:srgbClr val="000000"/>
                </a:solidFill>
                <a:latin typeface="Arial"/>
              </a:rPr>
            </a:br>
            <a:r>
              <a:rPr b="1" i="0">
                <a:ln>
                  <a:noFill/>
                </a:ln>
                <a:solidFill>
                  <a:srgbClr val="000000"/>
                </a:solidFill>
                <a:latin typeface="Arial"/>
              </a:rPr>
              <a:t>và tính dân tộc, có tính Đảng </a:t>
            </a:r>
            <a:br>
              <a:rPr b="1" i="0">
                <a:ln>
                  <a:noFill/>
                </a:ln>
                <a:solidFill>
                  <a:srgbClr val="000000"/>
                </a:solidFill>
                <a:latin typeface="Arial"/>
              </a:rPr>
            </a:br>
            <a:r>
              <a:rPr b="1" i="0">
                <a:ln>
                  <a:noFill/>
                </a:ln>
                <a:solidFill>
                  <a:srgbClr val="000000"/>
                </a:solidFill>
                <a:latin typeface="Arial"/>
              </a:rPr>
              <a:t>và tính nhân dân</a:t>
            </a:r>
          </a:p>
        </p:txBody>
      </p:sp>
      <p:sp>
        <p:nvSpPr>
          <p:cNvPr id="711" name="Google Shape;711;p74"/>
          <p:cNvSpPr/>
          <p:nvPr/>
        </p:nvSpPr>
        <p:spPr>
          <a:xfrm>
            <a:off x="9607552" y="3810000"/>
            <a:ext cx="2584449" cy="533400"/>
          </a:xfrm>
          <a:prstGeom prst="rect">
            <a:avLst/>
          </a:prstGeom>
        </p:spPr>
        <p:txBody>
          <a:bodyPr>
            <a:prstTxWarp prst="textPlain"/>
          </a:bodyPr>
          <a:lstStyle/>
          <a:p>
            <a:pPr lvl="0" algn="ctr"/>
            <a:r>
              <a:rPr b="0" i="0">
                <a:ln>
                  <a:noFill/>
                </a:ln>
                <a:solidFill>
                  <a:srgbClr val="0000FF"/>
                </a:solidFill>
                <a:latin typeface="Arial"/>
              </a:rPr>
              <a:t>Dân tộc, hện đại, nhân văn</a:t>
            </a:r>
          </a:p>
        </p:txBody>
      </p:sp>
      <p:sp>
        <p:nvSpPr>
          <p:cNvPr id="712" name="Google Shape;712;p74"/>
          <p:cNvSpPr/>
          <p:nvPr/>
        </p:nvSpPr>
        <p:spPr>
          <a:xfrm>
            <a:off x="7315200" y="4419600"/>
            <a:ext cx="2971800" cy="685800"/>
          </a:xfrm>
          <a:prstGeom prst="rect">
            <a:avLst/>
          </a:prstGeom>
        </p:spPr>
        <p:txBody>
          <a:bodyPr>
            <a:prstTxWarp prst="textPlain"/>
          </a:bodyPr>
          <a:lstStyle/>
          <a:p>
            <a:pPr lvl="0" algn="ctr"/>
            <a:r>
              <a:rPr b="0" i="0">
                <a:ln>
                  <a:noFill/>
                </a:ln>
                <a:solidFill>
                  <a:srgbClr val="FF6600"/>
                </a:solidFill>
                <a:latin typeface="Arial"/>
              </a:rPr>
              <a:t>Nền văn hoá tiên tiến,</a:t>
            </a:r>
            <a:br>
              <a:rPr b="0" i="0">
                <a:ln>
                  <a:noFill/>
                </a:ln>
                <a:solidFill>
                  <a:srgbClr val="FF6600"/>
                </a:solidFill>
                <a:latin typeface="Arial"/>
              </a:rPr>
            </a:br>
            <a:r>
              <a:rPr b="0" i="0">
                <a:ln>
                  <a:noFill/>
                </a:ln>
                <a:solidFill>
                  <a:srgbClr val="FF6600"/>
                </a:solidFill>
                <a:latin typeface="Arial"/>
              </a:rPr>
              <a:t> đậm đà bản sắc dân tộc</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
                                        <p:tgtEl>
                                          <p:spTgt spid="7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708"/>
                                        </p:tgtEl>
                                        <p:attrNameLst>
                                          <p:attrName>style.visibility</p:attrName>
                                        </p:attrNameLst>
                                      </p:cBhvr>
                                      <p:to>
                                        <p:strVal val="visible"/>
                                      </p:to>
                                    </p:set>
                                    <p:anim calcmode="lin" valueType="num">
                                      <p:cBhvr additive="base">
                                        <p:cTn dur="500"/>
                                        <p:tgtEl>
                                          <p:spTgt spid="7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5"/>
          <p:cNvSpPr txBox="1"/>
          <p:nvPr>
            <p:ph idx="4294967295" type="body"/>
          </p:nvPr>
        </p:nvSpPr>
        <p:spPr>
          <a:xfrm>
            <a:off x="572655" y="1440873"/>
            <a:ext cx="10972800" cy="5059363"/>
          </a:xfrm>
          <a:prstGeom prst="rect">
            <a:avLst/>
          </a:prstGeom>
          <a:noFill/>
          <a:ln>
            <a:noFill/>
          </a:ln>
        </p:spPr>
        <p:txBody>
          <a:bodyPr anchorCtr="0" anchor="t" bIns="45700" lIns="91425" spcFirstLastPara="1" rIns="91425" wrap="square" tIns="45700">
            <a:normAutofit/>
          </a:bodyPr>
          <a:lstStyle/>
          <a:p>
            <a:pPr indent="1588" lvl="0" marL="0" rtl="0" algn="just">
              <a:lnSpc>
                <a:spcPct val="90000"/>
              </a:lnSpc>
              <a:spcBef>
                <a:spcPts val="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Từ đại hội VI đến Đại hội X đã hình thành những nhận thức mới về đặc trưng nền văn hoá mới, về vai trò và vị trí của văn hoá trong phát triển, hội nhập.</a:t>
            </a:r>
            <a:endParaRPr/>
          </a:p>
          <a:p>
            <a:pPr indent="1588" lvl="0" marL="0" rtl="0" algn="just">
              <a:lnSpc>
                <a:spcPct val="90000"/>
              </a:lnSpc>
              <a:spcBef>
                <a:spcPts val="100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Đại hội VIII, IX, X, XI, XII, XIII và nhiều Nghị quyết TƯ tiếp theo đã xác định văn hoá là “nền tảng tinh thần  của xã hội” và coi “văn hoá vừa là động lực vừa là mục tiêu của sự phát triển”</a:t>
            </a:r>
            <a:endParaRPr/>
          </a:p>
          <a:p>
            <a:pPr indent="1588" lvl="0" marL="0" rtl="0" algn="just">
              <a:lnSpc>
                <a:spcPct val="90000"/>
              </a:lnSpc>
              <a:spcBef>
                <a:spcPts val="1000"/>
              </a:spcBef>
              <a:spcAft>
                <a:spcPts val="0"/>
              </a:spcAft>
              <a:buClr>
                <a:schemeClr val="dk1"/>
              </a:buClr>
              <a:buSzPts val="2800"/>
              <a:buFont typeface="Times New Roman"/>
              <a:buNone/>
            </a:pPr>
            <a:r>
              <a:rPr b="0" lang="en-US">
                <a:solidFill>
                  <a:schemeClr val="dk1"/>
                </a:solidFill>
                <a:latin typeface="Times New Roman"/>
                <a:ea typeface="Times New Roman"/>
                <a:cs typeface="Times New Roman"/>
                <a:sym typeface="Times New Roman"/>
              </a:rPr>
              <a:t>=&gt; Đây là tầm nhìn mới về văn hoá phù hợp với tầm nhìn của thế giới</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6"/>
          <p:cNvSpPr/>
          <p:nvPr/>
        </p:nvSpPr>
        <p:spPr>
          <a:xfrm>
            <a:off x="0" y="762000"/>
            <a:ext cx="121920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400">
                <a:solidFill>
                  <a:schemeClr val="dk1"/>
                </a:solidFill>
                <a:latin typeface="Calibri"/>
                <a:ea typeface="Calibri"/>
                <a:cs typeface="Calibri"/>
                <a:sym typeface="Calibri"/>
              </a:rPr>
              <a:t>Quan điểm chỉ đạo về xây dựng và phát triển nền văn hoá</a:t>
            </a:r>
            <a:endParaRPr b="1" i="1" sz="2400">
              <a:solidFill>
                <a:schemeClr val="dk1"/>
              </a:solidFill>
              <a:latin typeface="Calibri"/>
              <a:ea typeface="Calibri"/>
              <a:cs typeface="Calibri"/>
              <a:sym typeface="Calibri"/>
            </a:endParaRPr>
          </a:p>
        </p:txBody>
      </p:sp>
      <p:sp>
        <p:nvSpPr>
          <p:cNvPr id="723" name="Google Shape;723;p76"/>
          <p:cNvSpPr/>
          <p:nvPr/>
        </p:nvSpPr>
        <p:spPr>
          <a:xfrm>
            <a:off x="5080000" y="1828800"/>
            <a:ext cx="6807200" cy="1600200"/>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cap="flat" cmpd="sng" w="571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1588" lvl="0" marL="50800" marR="0" rtl="0" algn="just">
              <a:lnSpc>
                <a:spcPct val="90000"/>
              </a:lnSpc>
              <a:spcBef>
                <a:spcPts val="0"/>
              </a:spcBef>
              <a:spcAft>
                <a:spcPts val="0"/>
              </a:spcAft>
              <a:buClr>
                <a:schemeClr val="accent2"/>
              </a:buClr>
              <a:buSzPts val="2400"/>
              <a:buFont typeface="Noto Sans Symbols"/>
              <a:buNone/>
            </a:pPr>
            <a:r>
              <a:rPr b="1" lang="en-US" sz="2400">
                <a:solidFill>
                  <a:srgbClr val="0000FF"/>
                </a:solidFill>
                <a:latin typeface="Calibri"/>
                <a:ea typeface="Calibri"/>
                <a:cs typeface="Calibri"/>
                <a:sym typeface="Calibri"/>
              </a:rPr>
              <a:t>- Văn hoá là nền tảng tinh thần của xã hội, vừa là mục tiêu, vừa là động lực thúc đẩy sự phát triển kinh tế - xã hội.</a:t>
            </a:r>
            <a:endParaRPr b="1" sz="2400">
              <a:solidFill>
                <a:srgbClr val="0000FF"/>
              </a:solidFill>
              <a:latin typeface="Calibri"/>
              <a:ea typeface="Calibri"/>
              <a:cs typeface="Calibri"/>
              <a:sym typeface="Calibri"/>
            </a:endParaRPr>
          </a:p>
        </p:txBody>
      </p:sp>
      <p:pic>
        <p:nvPicPr>
          <p:cNvPr descr="giao_duc" id="724" name="Google Shape;724;p76"/>
          <p:cNvPicPr preferRelativeResize="0"/>
          <p:nvPr/>
        </p:nvPicPr>
        <p:blipFill rotWithShape="1">
          <a:blip r:embed="rId3">
            <a:alphaModFix/>
          </a:blip>
          <a:srcRect b="0" l="0" r="0" t="0"/>
          <a:stretch/>
        </p:blipFill>
        <p:spPr>
          <a:xfrm>
            <a:off x="127000" y="4343400"/>
            <a:ext cx="3759200" cy="2209800"/>
          </a:xfrm>
          <a:prstGeom prst="rect">
            <a:avLst/>
          </a:prstGeom>
          <a:noFill/>
          <a:ln>
            <a:noFill/>
          </a:ln>
        </p:spPr>
      </p:pic>
      <p:grpSp>
        <p:nvGrpSpPr>
          <p:cNvPr id="725" name="Google Shape;725;p76"/>
          <p:cNvGrpSpPr/>
          <p:nvPr/>
        </p:nvGrpSpPr>
        <p:grpSpPr>
          <a:xfrm>
            <a:off x="101600" y="1733550"/>
            <a:ext cx="4673600" cy="2533650"/>
            <a:chOff x="96" y="1104"/>
            <a:chExt cx="2208" cy="1596"/>
          </a:xfrm>
        </p:grpSpPr>
        <p:pic>
          <p:nvPicPr>
            <p:cNvPr descr="Onepilarpagoda" id="726" name="Google Shape;726;p76"/>
            <p:cNvPicPr preferRelativeResize="0"/>
            <p:nvPr/>
          </p:nvPicPr>
          <p:blipFill rotWithShape="1">
            <a:blip r:embed="rId4">
              <a:alphaModFix/>
            </a:blip>
            <a:srcRect b="0" l="0" r="0" t="0"/>
            <a:stretch/>
          </p:blipFill>
          <p:spPr>
            <a:xfrm>
              <a:off x="96" y="1104"/>
              <a:ext cx="2208" cy="1584"/>
            </a:xfrm>
            <a:prstGeom prst="rect">
              <a:avLst/>
            </a:prstGeom>
            <a:noFill/>
            <a:ln>
              <a:noFill/>
            </a:ln>
          </p:spPr>
        </p:pic>
        <p:sp>
          <p:nvSpPr>
            <p:cNvPr id="727" name="Google Shape;727;p76"/>
            <p:cNvSpPr/>
            <p:nvPr/>
          </p:nvSpPr>
          <p:spPr>
            <a:xfrm>
              <a:off x="108" y="2460"/>
              <a:ext cx="2112" cy="2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400">
                  <a:solidFill>
                    <a:schemeClr val="dk1"/>
                  </a:solidFill>
                  <a:latin typeface="Calibri"/>
                  <a:ea typeface="Calibri"/>
                  <a:cs typeface="Calibri"/>
                  <a:sym typeface="Calibri"/>
                </a:rPr>
                <a:t>Chùa Một Cột – HN</a:t>
              </a:r>
              <a:endParaRPr/>
            </a:p>
          </p:txBody>
        </p:sp>
      </p:grpSp>
      <p:grpSp>
        <p:nvGrpSpPr>
          <p:cNvPr id="728" name="Google Shape;728;p76"/>
          <p:cNvGrpSpPr/>
          <p:nvPr/>
        </p:nvGrpSpPr>
        <p:grpSpPr>
          <a:xfrm>
            <a:off x="4013200" y="4267200"/>
            <a:ext cx="4165600" cy="2286000"/>
            <a:chOff x="1896" y="2832"/>
            <a:chExt cx="1968" cy="1296"/>
          </a:xfrm>
        </p:grpSpPr>
        <p:pic>
          <p:nvPicPr>
            <p:cNvPr descr="292005 Mittinh" id="729" name="Google Shape;729;p76"/>
            <p:cNvPicPr preferRelativeResize="0"/>
            <p:nvPr/>
          </p:nvPicPr>
          <p:blipFill rotWithShape="1">
            <a:blip r:embed="rId5">
              <a:alphaModFix/>
            </a:blip>
            <a:srcRect b="0" l="0" r="0" t="0"/>
            <a:stretch/>
          </p:blipFill>
          <p:spPr>
            <a:xfrm>
              <a:off x="1896" y="2832"/>
              <a:ext cx="1968" cy="1296"/>
            </a:xfrm>
            <a:prstGeom prst="rect">
              <a:avLst/>
            </a:prstGeom>
            <a:noFill/>
            <a:ln>
              <a:noFill/>
            </a:ln>
          </p:spPr>
        </p:pic>
        <p:sp>
          <p:nvSpPr>
            <p:cNvPr id="730" name="Google Shape;730;p76"/>
            <p:cNvSpPr/>
            <p:nvPr/>
          </p:nvSpPr>
          <p:spPr>
            <a:xfrm>
              <a:off x="1920" y="2880"/>
              <a:ext cx="1920" cy="2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400">
                  <a:solidFill>
                    <a:schemeClr val="dk1"/>
                  </a:solidFill>
                  <a:latin typeface="Calibri"/>
                  <a:ea typeface="Calibri"/>
                  <a:cs typeface="Calibri"/>
                  <a:sym typeface="Calibri"/>
                </a:rPr>
                <a:t>Mít tinh kỷ niệm Quốc khánh 2-9</a:t>
              </a:r>
              <a:endParaRPr/>
            </a:p>
          </p:txBody>
        </p:sp>
      </p:grpSp>
      <p:grpSp>
        <p:nvGrpSpPr>
          <p:cNvPr id="731" name="Google Shape;731;p76"/>
          <p:cNvGrpSpPr/>
          <p:nvPr/>
        </p:nvGrpSpPr>
        <p:grpSpPr>
          <a:xfrm>
            <a:off x="8305800" y="4191000"/>
            <a:ext cx="3759200" cy="2286000"/>
            <a:chOff x="3924" y="2640"/>
            <a:chExt cx="1776" cy="1440"/>
          </a:xfrm>
        </p:grpSpPr>
        <p:pic>
          <p:nvPicPr>
            <p:cNvPr descr="995namThangLong" id="732" name="Google Shape;732;p76"/>
            <p:cNvPicPr preferRelativeResize="0"/>
            <p:nvPr/>
          </p:nvPicPr>
          <p:blipFill rotWithShape="1">
            <a:blip r:embed="rId6">
              <a:alphaModFix/>
            </a:blip>
            <a:srcRect b="13442" l="0" r="0" t="0"/>
            <a:stretch/>
          </p:blipFill>
          <p:spPr>
            <a:xfrm>
              <a:off x="3924" y="2640"/>
              <a:ext cx="1776" cy="1440"/>
            </a:xfrm>
            <a:prstGeom prst="rect">
              <a:avLst/>
            </a:prstGeom>
            <a:noFill/>
            <a:ln>
              <a:noFill/>
            </a:ln>
          </p:spPr>
        </p:pic>
        <p:sp>
          <p:nvSpPr>
            <p:cNvPr id="733" name="Google Shape;733;p76"/>
            <p:cNvSpPr/>
            <p:nvPr/>
          </p:nvSpPr>
          <p:spPr>
            <a:xfrm>
              <a:off x="3984" y="2832"/>
              <a:ext cx="1632" cy="14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400">
                  <a:solidFill>
                    <a:srgbClr val="FFFF00"/>
                  </a:solidFill>
                  <a:latin typeface="Calibri"/>
                  <a:ea typeface="Calibri"/>
                  <a:cs typeface="Calibri"/>
                  <a:sym typeface="Calibri"/>
                </a:rPr>
                <a:t>1000 năm Thăng Long – Hà Nội</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
                                        <p:tgtEl>
                                          <p:spTgt spid="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7"/>
          <p:cNvSpPr/>
          <p:nvPr/>
        </p:nvSpPr>
        <p:spPr>
          <a:xfrm>
            <a:off x="508000" y="457200"/>
            <a:ext cx="8636000" cy="762000"/>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cap="flat" cmpd="sng" w="571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1588" lvl="0" marL="50800" marR="0" rtl="0" algn="just">
              <a:lnSpc>
                <a:spcPct val="90000"/>
              </a:lnSpc>
              <a:spcBef>
                <a:spcPts val="0"/>
              </a:spcBef>
              <a:spcAft>
                <a:spcPts val="0"/>
              </a:spcAft>
              <a:buClr>
                <a:schemeClr val="accent2"/>
              </a:buClr>
              <a:buSzPts val="2400"/>
              <a:buFont typeface="Noto Sans Symbols"/>
              <a:buNone/>
            </a:pPr>
            <a:r>
              <a:rPr b="1" lang="en-US" sz="2400">
                <a:solidFill>
                  <a:srgbClr val="0000FF"/>
                </a:solidFill>
                <a:latin typeface="Calibri"/>
                <a:ea typeface="Calibri"/>
                <a:cs typeface="Calibri"/>
                <a:sym typeface="Calibri"/>
              </a:rPr>
              <a:t>- Nền văn hoá mà ta xây dựng là nền văn hoá tiên tiến, đậm đà bản sắc dân tộc.</a:t>
            </a:r>
            <a:endParaRPr b="1" sz="2400">
              <a:solidFill>
                <a:srgbClr val="0000FF"/>
              </a:solidFill>
              <a:latin typeface="Calibri"/>
              <a:ea typeface="Calibri"/>
              <a:cs typeface="Calibri"/>
              <a:sym typeface="Calibri"/>
            </a:endParaRPr>
          </a:p>
        </p:txBody>
      </p:sp>
      <p:pic>
        <p:nvPicPr>
          <p:cNvPr descr="Onepilarpagoda" id="739" name="Google Shape;739;p77"/>
          <p:cNvPicPr preferRelativeResize="0"/>
          <p:nvPr/>
        </p:nvPicPr>
        <p:blipFill rotWithShape="1">
          <a:blip r:embed="rId3">
            <a:alphaModFix/>
          </a:blip>
          <a:srcRect b="0" l="0" r="0" t="0"/>
          <a:stretch/>
        </p:blipFill>
        <p:spPr>
          <a:xfrm>
            <a:off x="4292600" y="4495800"/>
            <a:ext cx="3541184" cy="1879600"/>
          </a:xfrm>
          <a:prstGeom prst="rect">
            <a:avLst/>
          </a:prstGeom>
          <a:noFill/>
          <a:ln cap="flat" cmpd="sng" w="9525">
            <a:solidFill>
              <a:srgbClr val="663300"/>
            </a:solidFill>
            <a:prstDash val="solid"/>
            <a:miter lim="800000"/>
            <a:headEnd len="sm" w="sm" type="none"/>
            <a:tailEnd len="sm" w="sm" type="none"/>
          </a:ln>
        </p:spPr>
      </p:pic>
      <p:pic>
        <p:nvPicPr>
          <p:cNvPr descr="co tquoc bay" id="740" name="Google Shape;740;p77"/>
          <p:cNvPicPr preferRelativeResize="0"/>
          <p:nvPr/>
        </p:nvPicPr>
        <p:blipFill rotWithShape="1">
          <a:blip r:embed="rId4">
            <a:alphaModFix/>
          </a:blip>
          <a:srcRect b="0" l="0" r="0" t="0"/>
          <a:stretch/>
        </p:blipFill>
        <p:spPr>
          <a:xfrm>
            <a:off x="304800" y="4495800"/>
            <a:ext cx="3556000" cy="1866900"/>
          </a:xfrm>
          <a:prstGeom prst="rect">
            <a:avLst/>
          </a:prstGeom>
          <a:noFill/>
          <a:ln cap="flat" cmpd="sng" w="9525">
            <a:solidFill>
              <a:srgbClr val="663300"/>
            </a:solidFill>
            <a:prstDash val="solid"/>
            <a:miter lim="800000"/>
            <a:headEnd len="sm" w="sm" type="none"/>
            <a:tailEnd len="sm" w="sm" type="none"/>
          </a:ln>
        </p:spPr>
      </p:pic>
      <p:pic>
        <p:nvPicPr>
          <p:cNvPr descr="images43809_trongdongPhongMy2" id="741" name="Google Shape;741;p77"/>
          <p:cNvPicPr preferRelativeResize="0"/>
          <p:nvPr/>
        </p:nvPicPr>
        <p:blipFill rotWithShape="1">
          <a:blip r:embed="rId5">
            <a:alphaModFix/>
          </a:blip>
          <a:srcRect b="0" l="0" r="0" t="0"/>
          <a:stretch/>
        </p:blipFill>
        <p:spPr>
          <a:xfrm>
            <a:off x="8331200" y="4516438"/>
            <a:ext cx="3556000" cy="1960562"/>
          </a:xfrm>
          <a:prstGeom prst="rect">
            <a:avLst/>
          </a:prstGeom>
          <a:noFill/>
          <a:ln cap="flat" cmpd="sng" w="9525">
            <a:solidFill>
              <a:srgbClr val="663300"/>
            </a:solidFill>
            <a:prstDash val="solid"/>
            <a:miter lim="800000"/>
            <a:headEnd len="sm" w="sm" type="none"/>
            <a:tailEnd len="sm" w="sm" type="none"/>
          </a:ln>
        </p:spPr>
      </p:pic>
      <p:pic>
        <p:nvPicPr>
          <p:cNvPr descr="061C1" id="742" name="Google Shape;742;p77"/>
          <p:cNvPicPr preferRelativeResize="0"/>
          <p:nvPr/>
        </p:nvPicPr>
        <p:blipFill rotWithShape="1">
          <a:blip r:embed="rId6">
            <a:alphaModFix/>
          </a:blip>
          <a:srcRect b="0" l="0" r="0" t="0"/>
          <a:stretch/>
        </p:blipFill>
        <p:spPr>
          <a:xfrm>
            <a:off x="609600" y="1752600"/>
            <a:ext cx="4775200" cy="2286000"/>
          </a:xfrm>
          <a:prstGeom prst="rect">
            <a:avLst/>
          </a:prstGeom>
          <a:noFill/>
          <a:ln cap="flat" cmpd="sng" w="9525">
            <a:solidFill>
              <a:srgbClr val="663300"/>
            </a:solidFill>
            <a:prstDash val="solid"/>
            <a:miter lim="800000"/>
            <a:headEnd len="sm" w="sm" type="none"/>
            <a:tailEnd len="sm" w="sm" type="none"/>
          </a:ln>
        </p:spPr>
      </p:pic>
      <p:pic>
        <p:nvPicPr>
          <p:cNvPr descr="Ao-dai-12" id="743" name="Google Shape;743;p77"/>
          <p:cNvPicPr preferRelativeResize="0"/>
          <p:nvPr/>
        </p:nvPicPr>
        <p:blipFill rotWithShape="1">
          <a:blip r:embed="rId7">
            <a:alphaModFix/>
          </a:blip>
          <a:srcRect b="0" l="0" r="0" t="0"/>
          <a:stretch/>
        </p:blipFill>
        <p:spPr>
          <a:xfrm>
            <a:off x="7315200" y="1371601"/>
            <a:ext cx="3657600" cy="300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8"/>
          <p:cNvSpPr/>
          <p:nvPr/>
        </p:nvSpPr>
        <p:spPr>
          <a:xfrm>
            <a:off x="914400" y="990600"/>
            <a:ext cx="9347200" cy="1600200"/>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cap="flat" cmpd="sng" w="571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2"/>
              </a:buClr>
              <a:buSzPts val="3200"/>
              <a:buFont typeface="Noto Sans Symbols"/>
              <a:buNone/>
            </a:pPr>
            <a:r>
              <a:rPr b="1" lang="en-US" sz="3200">
                <a:solidFill>
                  <a:srgbClr val="0000FF"/>
                </a:solidFill>
                <a:latin typeface="Times New Roman"/>
                <a:ea typeface="Times New Roman"/>
                <a:cs typeface="Times New Roman"/>
                <a:sym typeface="Times New Roman"/>
              </a:rPr>
              <a:t>- Nền văn hoá Việt Nam là nền văn hoá thống nhất mà đa dạng trong cộng đồng các dân tộc.</a:t>
            </a:r>
            <a:endParaRPr b="1" sz="4000">
              <a:solidFill>
                <a:srgbClr val="0000FF"/>
              </a:solidFill>
              <a:latin typeface="Times New Roman"/>
              <a:ea typeface="Times New Roman"/>
              <a:cs typeface="Times New Roman"/>
              <a:sym typeface="Times New Roman"/>
            </a:endParaRPr>
          </a:p>
        </p:txBody>
      </p:sp>
      <p:grpSp>
        <p:nvGrpSpPr>
          <p:cNvPr id="749" name="Google Shape;749;p78"/>
          <p:cNvGrpSpPr/>
          <p:nvPr/>
        </p:nvGrpSpPr>
        <p:grpSpPr>
          <a:xfrm>
            <a:off x="6800851" y="4192588"/>
            <a:ext cx="5187949" cy="2286000"/>
            <a:chOff x="528" y="2544"/>
            <a:chExt cx="2163" cy="1537"/>
          </a:xfrm>
        </p:grpSpPr>
        <p:grpSp>
          <p:nvGrpSpPr>
            <p:cNvPr id="750" name="Google Shape;750;p78"/>
            <p:cNvGrpSpPr/>
            <p:nvPr/>
          </p:nvGrpSpPr>
          <p:grpSpPr>
            <a:xfrm>
              <a:off x="528" y="2544"/>
              <a:ext cx="2163" cy="1537"/>
              <a:chOff x="529" y="2543"/>
              <a:chExt cx="2163" cy="1537"/>
            </a:xfrm>
          </p:grpSpPr>
          <p:pic>
            <p:nvPicPr>
              <p:cNvPr descr="lehoiChuDongTu" id="751" name="Google Shape;751;p78"/>
              <p:cNvPicPr preferRelativeResize="0"/>
              <p:nvPr/>
            </p:nvPicPr>
            <p:blipFill rotWithShape="1">
              <a:blip r:embed="rId3">
                <a:alphaModFix/>
              </a:blip>
              <a:srcRect b="0" l="0" r="0" t="0"/>
              <a:stretch/>
            </p:blipFill>
            <p:spPr>
              <a:xfrm>
                <a:off x="529" y="2543"/>
                <a:ext cx="2163" cy="1537"/>
              </a:xfrm>
              <a:prstGeom prst="rect">
                <a:avLst/>
              </a:prstGeom>
              <a:noFill/>
              <a:ln>
                <a:noFill/>
              </a:ln>
              <a:effectLst>
                <a:outerShdw rotWithShape="0" algn="ctr" dir="8249373" dist="206741">
                  <a:srgbClr val="5F5F5F">
                    <a:alpha val="49803"/>
                  </a:srgbClr>
                </a:outerShdw>
              </a:effectLst>
            </p:spPr>
          </p:pic>
          <p:sp>
            <p:nvSpPr>
              <p:cNvPr id="752" name="Google Shape;752;p78"/>
              <p:cNvSpPr/>
              <p:nvPr/>
            </p:nvSpPr>
            <p:spPr>
              <a:xfrm>
                <a:off x="1721" y="2567"/>
                <a:ext cx="885" cy="18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000FF"/>
                  </a:solidFill>
                  <a:latin typeface="Times New Roman"/>
                  <a:ea typeface="Times New Roman"/>
                  <a:cs typeface="Times New Roman"/>
                  <a:sym typeface="Times New Roman"/>
                </a:endParaRPr>
              </a:p>
            </p:txBody>
          </p:sp>
        </p:grpSp>
        <p:sp>
          <p:nvSpPr>
            <p:cNvPr id="753" name="Google Shape;753;p78"/>
            <p:cNvSpPr/>
            <p:nvPr/>
          </p:nvSpPr>
          <p:spPr>
            <a:xfrm>
              <a:off x="1536" y="2592"/>
              <a:ext cx="1104" cy="1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Lễ hội Chử Đồng Tử</a:t>
              </a:r>
              <a:endParaRPr/>
            </a:p>
          </p:txBody>
        </p:sp>
      </p:grpSp>
      <p:pic>
        <p:nvPicPr>
          <p:cNvPr descr="images1003509_3" id="754" name="Google Shape;754;p78"/>
          <p:cNvPicPr preferRelativeResize="0"/>
          <p:nvPr>
            <p:ph idx="4294967295" type="body"/>
          </p:nvPr>
        </p:nvPicPr>
        <p:blipFill rotWithShape="1">
          <a:blip r:embed="rId4">
            <a:alphaModFix/>
          </a:blip>
          <a:srcRect b="0" l="0" r="0" t="0"/>
          <a:stretch/>
        </p:blipFill>
        <p:spPr>
          <a:xfrm>
            <a:off x="203200" y="3810000"/>
            <a:ext cx="6604000" cy="2439988"/>
          </a:xfrm>
          <a:prstGeom prst="rect">
            <a:avLst/>
          </a:prstGeom>
          <a:noFill/>
          <a:ln>
            <a:noFill/>
          </a:ln>
          <a:effectLst>
            <a:outerShdw rotWithShape="0" algn="ctr" dir="13500000" dist="215526">
              <a:srgbClr val="5F5F5F">
                <a:alpha val="49803"/>
              </a:srgbClr>
            </a:outerShdw>
          </a:effectLst>
        </p:spPr>
      </p:pic>
      <p:sp>
        <p:nvSpPr>
          <p:cNvPr id="755" name="Google Shape;755;p78"/>
          <p:cNvSpPr/>
          <p:nvPr/>
        </p:nvSpPr>
        <p:spPr>
          <a:xfrm>
            <a:off x="2235201" y="3810000"/>
            <a:ext cx="5041900" cy="3048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b="1" lang="en-US" sz="2400">
                <a:solidFill>
                  <a:schemeClr val="lt1"/>
                </a:solidFill>
                <a:latin typeface="Calibri"/>
                <a:ea typeface="Calibri"/>
                <a:cs typeface="Calibri"/>
                <a:sym typeface="Calibri"/>
              </a:rPr>
              <a:t>995 năm Thăng Long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
                                        <p:tgtEl>
                                          <p:spTgt spid="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9"/>
          <p:cNvSpPr/>
          <p:nvPr/>
        </p:nvSpPr>
        <p:spPr>
          <a:xfrm>
            <a:off x="1219200" y="228600"/>
            <a:ext cx="9855200" cy="1219200"/>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cap="flat" cmpd="sng" w="571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1588" lvl="0" marL="50800" marR="0" rtl="0" algn="just">
              <a:lnSpc>
                <a:spcPct val="90000"/>
              </a:lnSpc>
              <a:spcBef>
                <a:spcPts val="0"/>
              </a:spcBef>
              <a:spcAft>
                <a:spcPts val="0"/>
              </a:spcAft>
              <a:buClr>
                <a:schemeClr val="accent2"/>
              </a:buClr>
              <a:buSzPts val="2400"/>
              <a:buFont typeface="Noto Sans Symbols"/>
              <a:buNone/>
            </a:pPr>
            <a:r>
              <a:rPr b="1" lang="en-US" sz="2400">
                <a:solidFill>
                  <a:srgbClr val="0000FF"/>
                </a:solidFill>
                <a:latin typeface="Calibri"/>
                <a:ea typeface="Calibri"/>
                <a:cs typeface="Calibri"/>
                <a:sym typeface="Calibri"/>
              </a:rPr>
              <a:t> - Xây dựng và phát triển văn hoá là sự nghiệp của toàn dân do Đảng lãnh đạo, trong đó đội ngũ trí thức giữ vai trò quan trọng</a:t>
            </a:r>
            <a:endParaRPr b="1" sz="2400">
              <a:solidFill>
                <a:srgbClr val="0000FF"/>
              </a:solidFill>
              <a:latin typeface="Calibri"/>
              <a:ea typeface="Calibri"/>
              <a:cs typeface="Calibri"/>
              <a:sym typeface="Calibri"/>
            </a:endParaRPr>
          </a:p>
        </p:txBody>
      </p:sp>
      <p:pic>
        <p:nvPicPr>
          <p:cNvPr descr="images542755_gio-to-2004" id="761" name="Google Shape;761;p79"/>
          <p:cNvPicPr preferRelativeResize="0"/>
          <p:nvPr/>
        </p:nvPicPr>
        <p:blipFill rotWithShape="1">
          <a:blip r:embed="rId3">
            <a:alphaModFix/>
          </a:blip>
          <a:srcRect b="0" l="0" r="0" t="0"/>
          <a:stretch/>
        </p:blipFill>
        <p:spPr>
          <a:xfrm>
            <a:off x="2844800" y="3429001"/>
            <a:ext cx="4506384" cy="2697163"/>
          </a:xfrm>
          <a:prstGeom prst="rect">
            <a:avLst/>
          </a:prstGeom>
          <a:noFill/>
          <a:ln>
            <a:noFill/>
          </a:ln>
        </p:spPr>
      </p:pic>
      <p:grpSp>
        <p:nvGrpSpPr>
          <p:cNvPr id="762" name="Google Shape;762;p79"/>
          <p:cNvGrpSpPr/>
          <p:nvPr/>
        </p:nvGrpSpPr>
        <p:grpSpPr>
          <a:xfrm>
            <a:off x="7315200" y="3429001"/>
            <a:ext cx="4572000" cy="2697163"/>
            <a:chOff x="3216" y="1296"/>
            <a:chExt cx="2352" cy="3024"/>
          </a:xfrm>
        </p:grpSpPr>
        <p:pic>
          <p:nvPicPr>
            <p:cNvPr descr="totnghiep1" id="763" name="Google Shape;763;p79"/>
            <p:cNvPicPr preferRelativeResize="0"/>
            <p:nvPr/>
          </p:nvPicPr>
          <p:blipFill rotWithShape="1">
            <a:blip r:embed="rId4">
              <a:alphaModFix/>
            </a:blip>
            <a:srcRect b="0" l="0" r="0" t="0"/>
            <a:stretch/>
          </p:blipFill>
          <p:spPr>
            <a:xfrm>
              <a:off x="3216" y="2894"/>
              <a:ext cx="2352" cy="1426"/>
            </a:xfrm>
            <a:prstGeom prst="rect">
              <a:avLst/>
            </a:prstGeom>
            <a:noFill/>
            <a:ln>
              <a:noFill/>
            </a:ln>
          </p:spPr>
        </p:pic>
        <p:pic>
          <p:nvPicPr>
            <p:cNvPr descr="Picture1" id="764" name="Google Shape;764;p79"/>
            <p:cNvPicPr preferRelativeResize="0"/>
            <p:nvPr/>
          </p:nvPicPr>
          <p:blipFill rotWithShape="1">
            <a:blip r:embed="rId5">
              <a:alphaModFix/>
            </a:blip>
            <a:srcRect b="0" l="0" r="0" t="0"/>
            <a:stretch/>
          </p:blipFill>
          <p:spPr>
            <a:xfrm>
              <a:off x="3264" y="1296"/>
              <a:ext cx="2304" cy="1612"/>
            </a:xfrm>
            <a:prstGeom prst="rect">
              <a:avLst/>
            </a:prstGeom>
            <a:noFill/>
            <a:ln>
              <a:noFill/>
            </a:ln>
          </p:spPr>
        </p:pic>
      </p:grpSp>
      <p:grpSp>
        <p:nvGrpSpPr>
          <p:cNvPr id="765" name="Google Shape;765;p79"/>
          <p:cNvGrpSpPr/>
          <p:nvPr/>
        </p:nvGrpSpPr>
        <p:grpSpPr>
          <a:xfrm rot="2015418">
            <a:off x="-670632" y="3790431"/>
            <a:ext cx="4762598" cy="2300517"/>
            <a:chOff x="1673" y="624"/>
            <a:chExt cx="3664" cy="3593"/>
          </a:xfrm>
        </p:grpSpPr>
        <p:pic>
          <p:nvPicPr>
            <p:cNvPr descr="DSC01033" id="766" name="Google Shape;766;p79"/>
            <p:cNvPicPr preferRelativeResize="0"/>
            <p:nvPr/>
          </p:nvPicPr>
          <p:blipFill rotWithShape="1">
            <a:blip r:embed="rId6">
              <a:alphaModFix/>
            </a:blip>
            <a:srcRect b="5769" l="7692" r="7692" t="1923"/>
            <a:stretch/>
          </p:blipFill>
          <p:spPr>
            <a:xfrm rot="-2057213">
              <a:off x="2208" y="912"/>
              <a:ext cx="1776" cy="2448"/>
            </a:xfrm>
            <a:prstGeom prst="rect">
              <a:avLst/>
            </a:prstGeom>
            <a:noFill/>
            <a:ln>
              <a:noFill/>
            </a:ln>
          </p:spPr>
        </p:pic>
        <p:pic>
          <p:nvPicPr>
            <p:cNvPr descr="DSC01032" id="767" name="Google Shape;767;p79"/>
            <p:cNvPicPr preferRelativeResize="0"/>
            <p:nvPr/>
          </p:nvPicPr>
          <p:blipFill rotWithShape="1">
            <a:blip r:embed="rId7">
              <a:alphaModFix/>
            </a:blip>
            <a:srcRect b="10169" l="6778" r="11864" t="3390"/>
            <a:stretch/>
          </p:blipFill>
          <p:spPr>
            <a:xfrm rot="1309607">
              <a:off x="3216" y="1536"/>
              <a:ext cx="1728" cy="2448"/>
            </a:xfrm>
            <a:prstGeom prst="rect">
              <a:avLst/>
            </a:prstGeom>
            <a:noFill/>
            <a:ln>
              <a:noFill/>
            </a:ln>
          </p:spPr>
        </p:pic>
      </p:grpSp>
      <p:sp>
        <p:nvSpPr>
          <p:cNvPr id="768" name="Google Shape;768;p79"/>
          <p:cNvSpPr/>
          <p:nvPr/>
        </p:nvSpPr>
        <p:spPr>
          <a:xfrm>
            <a:off x="3048000" y="6286500"/>
            <a:ext cx="4165600" cy="53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Calibri"/>
                <a:ea typeface="Calibri"/>
                <a:cs typeface="Calibri"/>
                <a:sym typeface="Calibri"/>
              </a:rPr>
              <a:t>Hành hương về đất tổ Hùng Vương</a:t>
            </a:r>
            <a:endParaRPr/>
          </a:p>
        </p:txBody>
      </p:sp>
      <p:sp>
        <p:nvSpPr>
          <p:cNvPr id="769" name="Google Shape;769;p79"/>
          <p:cNvSpPr/>
          <p:nvPr/>
        </p:nvSpPr>
        <p:spPr>
          <a:xfrm>
            <a:off x="7518400" y="5791200"/>
            <a:ext cx="4673600" cy="1066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Times New Roman"/>
                <a:ea typeface="Times New Roman"/>
                <a:cs typeface="Times New Roman"/>
                <a:sym typeface="Times New Roman"/>
              </a:rPr>
              <a:t>Häc sinh, sinh viªn ViÖt Nam ®o¹t gi¶i cao trong c¸c kú thi quèc tÕ</a:t>
            </a:r>
            <a:endParaRPr/>
          </a:p>
        </p:txBody>
      </p:sp>
      <p:sp>
        <p:nvSpPr>
          <p:cNvPr id="770" name="Google Shape;770;p79"/>
          <p:cNvSpPr/>
          <p:nvPr/>
        </p:nvSpPr>
        <p:spPr>
          <a:xfrm>
            <a:off x="101600" y="5897564"/>
            <a:ext cx="2743200" cy="27463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Calibri"/>
                <a:ea typeface="Calibri"/>
                <a:cs typeface="Calibri"/>
                <a:sym typeface="Calibri"/>
              </a:rPr>
              <a:t>Ghi nhớ công ơn thế hệ đi trước</a:t>
            </a:r>
            <a:endParaRPr/>
          </a:p>
        </p:txBody>
      </p:sp>
      <p:pic>
        <p:nvPicPr>
          <p:cNvPr descr="giao_duc" id="771" name="Google Shape;771;p79"/>
          <p:cNvPicPr preferRelativeResize="0"/>
          <p:nvPr/>
        </p:nvPicPr>
        <p:blipFill rotWithShape="1">
          <a:blip r:embed="rId8">
            <a:alphaModFix/>
          </a:blip>
          <a:srcRect b="0" l="0" r="0" t="0"/>
          <a:stretch/>
        </p:blipFill>
        <p:spPr>
          <a:xfrm>
            <a:off x="0" y="1600200"/>
            <a:ext cx="4978400" cy="18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
                                        <p:tgtEl>
                                          <p:spTgt spid="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2394466" y="411308"/>
            <a:ext cx="9310315" cy="946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Hạn chế</a:t>
            </a:r>
            <a:endParaRPr/>
          </a:p>
        </p:txBody>
      </p:sp>
      <p:sp>
        <p:nvSpPr>
          <p:cNvPr id="151" name="Google Shape;151;p8"/>
          <p:cNvSpPr txBox="1"/>
          <p:nvPr>
            <p:ph idx="1" type="body"/>
          </p:nvPr>
        </p:nvSpPr>
        <p:spPr>
          <a:xfrm>
            <a:off x="849745" y="1530927"/>
            <a:ext cx="10972800" cy="443576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0" lang="en-US">
                <a:solidFill>
                  <a:schemeClr val="dk1"/>
                </a:solidFill>
                <a:latin typeface="Times New Roman"/>
                <a:ea typeface="Times New Roman"/>
                <a:cs typeface="Times New Roman"/>
                <a:sym typeface="Times New Roman"/>
              </a:rPr>
              <a:t> Chủ quan, nóng vội, duy ý chí trong việc xác định mục tiêu và bước đi CNH</a:t>
            </a:r>
            <a:endParaRPr/>
          </a:p>
          <a:p>
            <a:pPr indent="-228600" lvl="0" marL="228600" rtl="0" algn="just">
              <a:lnSpc>
                <a:spcPct val="90000"/>
              </a:lnSpc>
              <a:spcBef>
                <a:spcPts val="1000"/>
              </a:spcBef>
              <a:spcAft>
                <a:spcPts val="0"/>
              </a:spcAft>
              <a:buClr>
                <a:schemeClr val="dk1"/>
              </a:buClr>
              <a:buSzPts val="2800"/>
              <a:buChar char="•"/>
            </a:pPr>
            <a:r>
              <a:rPr b="0" lang="en-US">
                <a:solidFill>
                  <a:schemeClr val="dk1"/>
                </a:solidFill>
                <a:latin typeface="Times New Roman"/>
                <a:ea typeface="Times New Roman"/>
                <a:cs typeface="Times New Roman"/>
                <a:sym typeface="Times New Roman"/>
              </a:rPr>
              <a:t> Chủ trương đẩy mạnh CNH trong khi chưa có đủ các tiền đề cần thiết</a:t>
            </a:r>
            <a:endParaRPr/>
          </a:p>
          <a:p>
            <a:pPr indent="-228600" lvl="0" marL="228600" rtl="0" algn="just">
              <a:lnSpc>
                <a:spcPct val="90000"/>
              </a:lnSpc>
              <a:spcBef>
                <a:spcPts val="1000"/>
              </a:spcBef>
              <a:spcAft>
                <a:spcPts val="0"/>
              </a:spcAft>
              <a:buClr>
                <a:schemeClr val="dk1"/>
              </a:buClr>
              <a:buSzPts val="2800"/>
              <a:buChar char="•"/>
            </a:pPr>
            <a:r>
              <a:rPr b="0" lang="en-US">
                <a:solidFill>
                  <a:schemeClr val="dk1"/>
                </a:solidFill>
                <a:latin typeface="Times New Roman"/>
                <a:ea typeface="Times New Roman"/>
                <a:cs typeface="Times New Roman"/>
                <a:sym typeface="Times New Roman"/>
              </a:rPr>
              <a:t> Xuất phát từ mong muốn đi nhanh =&gt; thiên về xây dựng CN nặng và những công trình quy mô lớn, không tập trung sức giải quyết về căn bản vấn đề lương thực, thực phẩm, hàng tiêu dùng, hàng xuất khẩu.</a:t>
            </a:r>
            <a:endParaRPr/>
          </a:p>
          <a:p>
            <a:pPr indent="-228600" lvl="0" marL="228600" rtl="0" algn="just">
              <a:lnSpc>
                <a:spcPct val="90000"/>
              </a:lnSpc>
              <a:spcBef>
                <a:spcPts val="1000"/>
              </a:spcBef>
              <a:spcAft>
                <a:spcPts val="0"/>
              </a:spcAft>
              <a:buClr>
                <a:schemeClr val="dk1"/>
              </a:buClr>
              <a:buSzPts val="2800"/>
              <a:buChar char="•"/>
            </a:pPr>
            <a:r>
              <a:rPr b="0" lang="en-US">
                <a:solidFill>
                  <a:schemeClr val="dk1"/>
                </a:solidFill>
                <a:latin typeface="Times New Roman"/>
                <a:ea typeface="Times New Roman"/>
                <a:cs typeface="Times New Roman"/>
                <a:sym typeface="Times New Roman"/>
              </a:rPr>
              <a:t> Chưa thực sự coi nông nghiệp là mặt trận hàng đầu, CN nặng không phục vụ kịp thời nông nghiệp và công nghiệp nhẹ</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0"/>
          <p:cNvSpPr/>
          <p:nvPr/>
        </p:nvSpPr>
        <p:spPr>
          <a:xfrm>
            <a:off x="203200" y="1676400"/>
            <a:ext cx="6807200" cy="2286000"/>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cap="flat" cmpd="sng" w="571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spcBef>
                <a:spcPts val="0"/>
              </a:spcBef>
              <a:spcAft>
                <a:spcPts val="0"/>
              </a:spcAft>
              <a:buClr>
                <a:schemeClr val="accent2"/>
              </a:buClr>
              <a:buSzPts val="3600"/>
              <a:buFont typeface="Noto Sans Symbols"/>
              <a:buNone/>
            </a:pPr>
            <a:r>
              <a:rPr b="1" lang="en-US" sz="3600">
                <a:solidFill>
                  <a:srgbClr val="0000FF"/>
                </a:solidFill>
                <a:latin typeface="Times New Roman"/>
                <a:ea typeface="Times New Roman"/>
                <a:cs typeface="Times New Roman"/>
                <a:sym typeface="Times New Roman"/>
              </a:rPr>
              <a:t>- </a:t>
            </a:r>
            <a:r>
              <a:rPr b="1" lang="en-US" sz="2400">
                <a:solidFill>
                  <a:srgbClr val="0000FF"/>
                </a:solidFill>
                <a:latin typeface="Times New Roman"/>
                <a:ea typeface="Times New Roman"/>
                <a:cs typeface="Times New Roman"/>
                <a:sym typeface="Times New Roman"/>
              </a:rPr>
              <a:t>Văn hoá là một mặt trận; xây dựng và phát triển văn hoá là một sự nghiệp cách mạng lâu dài, đòi hỏi ý chí cách mạng và sự kiên trì, thận trọng.</a:t>
            </a:r>
            <a:endParaRPr b="1" sz="1800">
              <a:solidFill>
                <a:srgbClr val="0000FF"/>
              </a:solidFill>
              <a:latin typeface="Times New Roman"/>
              <a:ea typeface="Times New Roman"/>
              <a:cs typeface="Times New Roman"/>
              <a:sym typeface="Times New Roman"/>
            </a:endParaRPr>
          </a:p>
        </p:txBody>
      </p:sp>
      <p:pic>
        <p:nvPicPr>
          <p:cNvPr descr="images284217_bacho" id="777" name="Google Shape;777;p80"/>
          <p:cNvPicPr preferRelativeResize="0"/>
          <p:nvPr/>
        </p:nvPicPr>
        <p:blipFill rotWithShape="1">
          <a:blip r:embed="rId3">
            <a:alphaModFix/>
          </a:blip>
          <a:srcRect b="0" l="0" r="0" t="0"/>
          <a:stretch/>
        </p:blipFill>
        <p:spPr>
          <a:xfrm>
            <a:off x="7112000" y="1600201"/>
            <a:ext cx="4775200" cy="2174875"/>
          </a:xfrm>
          <a:prstGeom prst="rect">
            <a:avLst/>
          </a:prstGeom>
          <a:noFill/>
          <a:ln>
            <a:noFill/>
          </a:ln>
        </p:spPr>
      </p:pic>
      <p:pic>
        <p:nvPicPr>
          <p:cNvPr descr="Van Mieu" id="778" name="Google Shape;778;p80"/>
          <p:cNvPicPr preferRelativeResize="0"/>
          <p:nvPr/>
        </p:nvPicPr>
        <p:blipFill rotWithShape="1">
          <a:blip r:embed="rId4">
            <a:alphaModFix/>
          </a:blip>
          <a:srcRect b="0" l="0" r="0" t="0"/>
          <a:stretch/>
        </p:blipFill>
        <p:spPr>
          <a:xfrm>
            <a:off x="7126818" y="3810000"/>
            <a:ext cx="5065183" cy="2262188"/>
          </a:xfrm>
          <a:prstGeom prst="rect">
            <a:avLst/>
          </a:prstGeom>
          <a:noFill/>
          <a:ln>
            <a:noFill/>
          </a:ln>
        </p:spPr>
      </p:pic>
      <p:sp>
        <p:nvSpPr>
          <p:cNvPr id="779" name="Google Shape;779;p80"/>
          <p:cNvSpPr/>
          <p:nvPr/>
        </p:nvSpPr>
        <p:spPr>
          <a:xfrm>
            <a:off x="7112001" y="6072188"/>
            <a:ext cx="5075767" cy="48101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accent2"/>
              </a:buClr>
              <a:buSzPts val="1800"/>
              <a:buFont typeface="Noto Sans Symbols"/>
              <a:buNone/>
            </a:pPr>
            <a:r>
              <a:rPr i="1" lang="en-US" sz="1800">
                <a:solidFill>
                  <a:schemeClr val="dk1"/>
                </a:solidFill>
                <a:latin typeface="Calibri"/>
                <a:ea typeface="Calibri"/>
                <a:cs typeface="Calibri"/>
                <a:sym typeface="Calibri"/>
              </a:rPr>
              <a:t>Văn miếu Quốc Tử Giám, biểu hiện của nền học vấn khoa cử Việt Nam</a:t>
            </a:r>
            <a:endParaRPr/>
          </a:p>
        </p:txBody>
      </p:sp>
      <p:grpSp>
        <p:nvGrpSpPr>
          <p:cNvPr id="780" name="Google Shape;780;p80"/>
          <p:cNvGrpSpPr/>
          <p:nvPr/>
        </p:nvGrpSpPr>
        <p:grpSpPr>
          <a:xfrm>
            <a:off x="406400" y="4191000"/>
            <a:ext cx="6604000" cy="1828800"/>
            <a:chOff x="384" y="1632"/>
            <a:chExt cx="5088" cy="1680"/>
          </a:xfrm>
        </p:grpSpPr>
        <p:sp>
          <p:nvSpPr>
            <p:cNvPr id="781" name="Google Shape;781;p80"/>
            <p:cNvSpPr/>
            <p:nvPr/>
          </p:nvSpPr>
          <p:spPr>
            <a:xfrm>
              <a:off x="384" y="1632"/>
              <a:ext cx="5088" cy="1314"/>
            </a:xfrm>
            <a:prstGeom prst="rect">
              <a:avLst/>
            </a:prstGeom>
          </p:spPr>
          <p:txBody>
            <a:bodyPr>
              <a:prstTxWarp prst="textPlain"/>
            </a:bodyPr>
            <a:lstStyle/>
            <a:p>
              <a:pPr lvl="0" algn="ctr"/>
              <a:r>
                <a:rPr b="0" i="0">
                  <a:ln>
                    <a:noFill/>
                  </a:ln>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latin typeface="Arial"/>
                </a:rPr>
                <a:t>"D©n ta ph¶i biÕt sö ta</a:t>
              </a:r>
              <a:br>
                <a:rPr b="0" i="0">
                  <a:ln>
                    <a:noFill/>
                  </a:ln>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latin typeface="Arial"/>
                </a:rPr>
              </a:br>
              <a:r>
                <a:rPr b="0" i="0">
                  <a:ln>
                    <a:noFill/>
                  </a:ln>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latin typeface="Arial"/>
                </a:rPr>
                <a:t>Cho t­êng gèc tÝch n­íc nhµ ViÖt Nam"</a:t>
              </a:r>
            </a:p>
          </p:txBody>
        </p:sp>
        <p:sp>
          <p:nvSpPr>
            <p:cNvPr id="782" name="Google Shape;782;p80"/>
            <p:cNvSpPr/>
            <p:nvPr/>
          </p:nvSpPr>
          <p:spPr>
            <a:xfrm>
              <a:off x="912" y="2976"/>
              <a:ext cx="4320" cy="336"/>
            </a:xfrm>
            <a:prstGeom prst="rect">
              <a:avLst/>
            </a:prstGeom>
            <a:noFill/>
            <a:ln>
              <a:noFill/>
            </a:ln>
          </p:spPr>
          <p:txBody>
            <a:bodyPr anchorCtr="0" anchor="t" bIns="45700" lIns="91425" spcFirstLastPara="1" rIns="91425" wrap="square" tIns="45700">
              <a:noAutofit/>
            </a:bodyPr>
            <a:lstStyle/>
            <a:p>
              <a:pPr indent="-342900" lvl="0" marL="342900" marR="0" rtl="0" algn="r">
                <a:lnSpc>
                  <a:spcPct val="80000"/>
                </a:lnSpc>
                <a:spcBef>
                  <a:spcPts val="0"/>
                </a:spcBef>
                <a:spcAft>
                  <a:spcPts val="0"/>
                </a:spcAft>
                <a:buClr>
                  <a:schemeClr val="accent2"/>
                </a:buClr>
                <a:buSzPts val="1800"/>
                <a:buFont typeface="Noto Sans Symbols"/>
                <a:buNone/>
              </a:pPr>
              <a:r>
                <a:rPr b="1" i="1" lang="en-US" sz="1800">
                  <a:solidFill>
                    <a:schemeClr val="dk1"/>
                  </a:solidFill>
                  <a:latin typeface="Calibri"/>
                  <a:ea typeface="Calibri"/>
                  <a:cs typeface="Calibri"/>
                  <a:sym typeface="Calibri"/>
                </a:rPr>
                <a:t>- Lịch sử nước ta, Hồ Chí Minh toàn tập, T.3, tr.221 -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1"/>
          <p:cNvSpPr/>
          <p:nvPr/>
        </p:nvSpPr>
        <p:spPr>
          <a:xfrm>
            <a:off x="101600" y="1676400"/>
            <a:ext cx="7823200" cy="1828800"/>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cap="flat" cmpd="sng" w="571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1588" lvl="0" marL="50800" marR="0" rtl="0" algn="just">
              <a:spcBef>
                <a:spcPts val="0"/>
              </a:spcBef>
              <a:spcAft>
                <a:spcPts val="0"/>
              </a:spcAft>
              <a:buClr>
                <a:schemeClr val="accent2"/>
              </a:buClr>
              <a:buSzPts val="4000"/>
              <a:buFont typeface="Noto Sans Symbols"/>
              <a:buNone/>
            </a:pPr>
            <a:r>
              <a:rPr b="1" lang="en-US" sz="4000">
                <a:solidFill>
                  <a:srgbClr val="0000FF"/>
                </a:solidFill>
                <a:latin typeface="Times New Roman"/>
                <a:ea typeface="Times New Roman"/>
                <a:cs typeface="Times New Roman"/>
                <a:sym typeface="Times New Roman"/>
              </a:rPr>
              <a:t>- </a:t>
            </a:r>
            <a:r>
              <a:rPr b="1" lang="en-US" sz="3200">
                <a:solidFill>
                  <a:srgbClr val="0000FF"/>
                </a:solidFill>
                <a:latin typeface="Times New Roman"/>
                <a:ea typeface="Times New Roman"/>
                <a:cs typeface="Times New Roman"/>
                <a:sym typeface="Times New Roman"/>
              </a:rPr>
              <a:t>Giáo dục và đào tạo cùng với khoa học và công nghệ được coi là quốc sách hàng đầu.</a:t>
            </a:r>
            <a:endParaRPr/>
          </a:p>
        </p:txBody>
      </p:sp>
      <p:pic>
        <p:nvPicPr>
          <p:cNvPr descr="DSC01030" id="788" name="Google Shape;788;p81"/>
          <p:cNvPicPr preferRelativeResize="0"/>
          <p:nvPr/>
        </p:nvPicPr>
        <p:blipFill rotWithShape="1">
          <a:blip r:embed="rId3">
            <a:alphaModFix/>
          </a:blip>
          <a:srcRect b="6666" l="8887" r="6667" t="3333"/>
          <a:stretch/>
        </p:blipFill>
        <p:spPr>
          <a:xfrm rot="2293903">
            <a:off x="9355667" y="4335463"/>
            <a:ext cx="1849967" cy="1833562"/>
          </a:xfrm>
          <a:prstGeom prst="rect">
            <a:avLst/>
          </a:prstGeom>
          <a:noFill/>
          <a:ln>
            <a:noFill/>
          </a:ln>
          <a:effectLst>
            <a:outerShdw rotWithShape="0" algn="ctr" dir="5114181" dist="152928">
              <a:srgbClr val="FFFFCC">
                <a:alpha val="49803"/>
              </a:srgbClr>
            </a:outerShdw>
          </a:effectLst>
        </p:spPr>
      </p:pic>
      <p:pic>
        <p:nvPicPr>
          <p:cNvPr descr="DSC01035" id="789" name="Google Shape;789;p81"/>
          <p:cNvPicPr preferRelativeResize="0"/>
          <p:nvPr/>
        </p:nvPicPr>
        <p:blipFill rotWithShape="1">
          <a:blip r:embed="rId4">
            <a:alphaModFix/>
          </a:blip>
          <a:srcRect b="6666" l="8888" r="2222" t="0"/>
          <a:stretch/>
        </p:blipFill>
        <p:spPr>
          <a:xfrm rot="873723">
            <a:off x="7700434" y="4403726"/>
            <a:ext cx="1947333" cy="1901825"/>
          </a:xfrm>
          <a:prstGeom prst="rect">
            <a:avLst/>
          </a:prstGeom>
          <a:noFill/>
          <a:ln>
            <a:noFill/>
          </a:ln>
          <a:effectLst>
            <a:outerShdw rotWithShape="0" algn="ctr" dir="19387806" dist="127000">
              <a:srgbClr val="FFFFCC">
                <a:alpha val="49803"/>
              </a:srgbClr>
            </a:outerShdw>
          </a:effectLst>
        </p:spPr>
      </p:pic>
      <p:pic>
        <p:nvPicPr>
          <p:cNvPr descr="tiengkendoita" id="790" name="Google Shape;790;p81"/>
          <p:cNvPicPr preferRelativeResize="0"/>
          <p:nvPr/>
        </p:nvPicPr>
        <p:blipFill rotWithShape="1">
          <a:blip r:embed="rId5">
            <a:alphaModFix/>
          </a:blip>
          <a:srcRect b="0" l="0" r="0" t="0"/>
          <a:stretch/>
        </p:blipFill>
        <p:spPr>
          <a:xfrm>
            <a:off x="8386234" y="1752600"/>
            <a:ext cx="3602567" cy="2179638"/>
          </a:xfrm>
          <a:prstGeom prst="rect">
            <a:avLst/>
          </a:prstGeom>
          <a:noFill/>
          <a:ln>
            <a:noFill/>
          </a:ln>
        </p:spPr>
      </p:pic>
      <p:pic>
        <p:nvPicPr>
          <p:cNvPr descr="images1006575_anh-4" id="791" name="Google Shape;791;p81"/>
          <p:cNvPicPr preferRelativeResize="0"/>
          <p:nvPr/>
        </p:nvPicPr>
        <p:blipFill rotWithShape="1">
          <a:blip r:embed="rId6">
            <a:alphaModFix/>
          </a:blip>
          <a:srcRect b="0" l="0" r="0" t="0"/>
          <a:stretch/>
        </p:blipFill>
        <p:spPr>
          <a:xfrm>
            <a:off x="203200" y="4030663"/>
            <a:ext cx="4775200" cy="2500312"/>
          </a:xfrm>
          <a:prstGeom prst="rect">
            <a:avLst/>
          </a:prstGeom>
          <a:noFill/>
          <a:ln>
            <a:noFill/>
          </a:ln>
        </p:spPr>
      </p:pic>
      <p:pic>
        <p:nvPicPr>
          <p:cNvPr descr="GT LSD" id="792" name="Google Shape;792;p81"/>
          <p:cNvPicPr preferRelativeResize="0"/>
          <p:nvPr/>
        </p:nvPicPr>
        <p:blipFill rotWithShape="1">
          <a:blip r:embed="rId7">
            <a:alphaModFix/>
          </a:blip>
          <a:srcRect b="0" l="0" r="0" t="0"/>
          <a:stretch/>
        </p:blipFill>
        <p:spPr>
          <a:xfrm rot="-3023249">
            <a:off x="6257131" y="4156869"/>
            <a:ext cx="1303338" cy="2438400"/>
          </a:xfrm>
          <a:prstGeom prst="rect">
            <a:avLst/>
          </a:prstGeom>
          <a:noFill/>
          <a:ln>
            <a:noFill/>
          </a:ln>
          <a:effectLst>
            <a:outerShdw rotWithShape="0" algn="ctr" dir="10800000" dist="127000">
              <a:schemeClr val="dk1">
                <a:alpha val="49803"/>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
                                        <p:tgtEl>
                                          <p:spTgt spid="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2"/>
          <p:cNvSpPr/>
          <p:nvPr/>
        </p:nvSpPr>
        <p:spPr>
          <a:xfrm>
            <a:off x="304800" y="2832432"/>
            <a:ext cx="11480800" cy="2862322"/>
          </a:xfrm>
          <a:prstGeom prst="rect">
            <a:avLst/>
          </a:prstGeom>
          <a:noFill/>
          <a:ln>
            <a:noFill/>
          </a:ln>
        </p:spPr>
        <p:txBody>
          <a:bodyPr anchorCtr="0" anchor="ctr" bIns="45700" lIns="91425" spcFirstLastPara="1" rIns="91425" wrap="square" tIns="45700">
            <a:spAutoFit/>
          </a:bodyPr>
          <a:lstStyle/>
          <a:p>
            <a:pPr indent="0" lvl="0" marL="0" marR="0" rtl="0" algn="just">
              <a:lnSpc>
                <a:spcPct val="125000"/>
              </a:lnSpc>
              <a:spcBef>
                <a:spcPts val="0"/>
              </a:spcBef>
              <a:spcAft>
                <a:spcPts val="0"/>
              </a:spcAft>
              <a:buNone/>
            </a:pPr>
            <a:r>
              <a:rPr lang="en-US" sz="2400">
                <a:solidFill>
                  <a:schemeClr val="dk1"/>
                </a:solidFill>
                <a:latin typeface="Calibri"/>
                <a:ea typeface="Calibri"/>
                <a:cs typeface="Calibri"/>
                <a:sym typeface="Calibri"/>
              </a:rPr>
              <a:t>- Trong những năm chiến tranh(1945 – 1955): “kháng chiến, kiến quốc” - Làm cho dân có ăn, làm cho dân có mặc, làm cho dân có chỗ ở, làm cho dân được học hành.</a:t>
            </a:r>
            <a:endParaRPr/>
          </a:p>
          <a:p>
            <a:pPr indent="-152400" lvl="0" marL="0" marR="0" rtl="0" algn="just">
              <a:lnSpc>
                <a:spcPct val="12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1955 – 1975: Đáp ứng các nhu cầu thiết yếu của xã hội bằng chế độ bao cấp tràn lan dựa vào viện trợ.</a:t>
            </a:r>
            <a:endParaRPr/>
          </a:p>
          <a:p>
            <a:pPr indent="-152400" lvl="0" marL="0" marR="0" rtl="0" algn="just">
              <a:lnSpc>
                <a:spcPct val="12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 Trong những năm xây dựng hoà bình (1975 – 1985):Cơ chế kế hoạch hóa tập trung, quan liêu, bao cấp =&gt; khủng hoảng KT – XH, nguồn viện trợ giảm, bị bao vây, cấm vận.</a:t>
            </a:r>
            <a:endParaRPr i="1" sz="2400">
              <a:solidFill>
                <a:schemeClr val="dk1"/>
              </a:solidFill>
              <a:latin typeface="Calibri"/>
              <a:ea typeface="Calibri"/>
              <a:cs typeface="Calibri"/>
              <a:sym typeface="Calibri"/>
            </a:endParaRPr>
          </a:p>
        </p:txBody>
      </p:sp>
      <p:sp>
        <p:nvSpPr>
          <p:cNvPr id="798" name="Google Shape;798;p82"/>
          <p:cNvSpPr txBox="1"/>
          <p:nvPr/>
        </p:nvSpPr>
        <p:spPr>
          <a:xfrm>
            <a:off x="711200" y="1692565"/>
            <a:ext cx="10668000" cy="591059"/>
          </a:xfrm>
          <a:prstGeom prst="rect">
            <a:avLst/>
          </a:prstGeom>
          <a:noFill/>
          <a:ln>
            <a:noFill/>
          </a:ln>
        </p:spPr>
        <p:txBody>
          <a:bodyPr anchorCtr="0" anchor="t" bIns="45700" lIns="91425" spcFirstLastPara="1" rIns="91425" wrap="square" tIns="45700">
            <a:spAutoFit/>
          </a:bodyPr>
          <a:lstStyle/>
          <a:p>
            <a:pPr indent="0" lvl="0" marL="0" marR="0" rtl="0" algn="just">
              <a:lnSpc>
                <a:spcPct val="125000"/>
              </a:lnSpc>
              <a:spcBef>
                <a:spcPts val="0"/>
              </a:spcBef>
              <a:spcAft>
                <a:spcPts val="0"/>
              </a:spcAft>
              <a:buNone/>
            </a:pPr>
            <a:r>
              <a:rPr b="1" i="1" lang="en-US" sz="2800">
                <a:solidFill>
                  <a:srgbClr val="002060"/>
                </a:solidFill>
                <a:latin typeface="Calibri"/>
                <a:ea typeface="Calibri"/>
                <a:cs typeface="Calibri"/>
                <a:sym typeface="Calibri"/>
              </a:rPr>
              <a:t>Chủ trương của Đảng về giải quyết các vấn đề xã hội</a:t>
            </a:r>
            <a:endParaRPr sz="2800">
              <a:solidFill>
                <a:srgbClr val="002060"/>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3"/>
          <p:cNvSpPr txBox="1"/>
          <p:nvPr/>
        </p:nvSpPr>
        <p:spPr>
          <a:xfrm>
            <a:off x="508000" y="1619090"/>
            <a:ext cx="98552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Kết quả thực hiện chủ trương và ý nghĩa</a:t>
            </a:r>
            <a:endParaRPr sz="2800">
              <a:solidFill>
                <a:schemeClr val="dk1"/>
              </a:solidFill>
              <a:latin typeface="Calibri"/>
              <a:ea typeface="Calibri"/>
              <a:cs typeface="Calibri"/>
              <a:sym typeface="Calibri"/>
            </a:endParaRPr>
          </a:p>
        </p:txBody>
      </p:sp>
      <p:sp>
        <p:nvSpPr>
          <p:cNvPr id="804" name="Google Shape;804;p83"/>
          <p:cNvSpPr txBox="1"/>
          <p:nvPr/>
        </p:nvSpPr>
        <p:spPr>
          <a:xfrm>
            <a:off x="2192865" y="524597"/>
            <a:ext cx="86360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dk1"/>
                </a:solidFill>
                <a:latin typeface="Calibri"/>
                <a:ea typeface="Calibri"/>
                <a:cs typeface="Calibri"/>
                <a:sym typeface="Calibri"/>
              </a:rPr>
              <a:t>  Đánh giá sự thực hiện đường lối</a:t>
            </a:r>
            <a:endParaRPr sz="2800">
              <a:solidFill>
                <a:schemeClr val="dk1"/>
              </a:solidFill>
              <a:latin typeface="Calibri"/>
              <a:ea typeface="Calibri"/>
              <a:cs typeface="Calibri"/>
              <a:sym typeface="Calibri"/>
            </a:endParaRPr>
          </a:p>
        </p:txBody>
      </p:sp>
      <p:sp>
        <p:nvSpPr>
          <p:cNvPr id="805" name="Google Shape;805;p83"/>
          <p:cNvSpPr txBox="1"/>
          <p:nvPr/>
        </p:nvSpPr>
        <p:spPr>
          <a:xfrm>
            <a:off x="609600" y="3265056"/>
            <a:ext cx="6807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Hạn chế và nguyên nhân</a:t>
            </a:r>
            <a:endParaRPr sz="2400">
              <a:solidFill>
                <a:schemeClr val="dk1"/>
              </a:solidFill>
              <a:latin typeface="Calibri"/>
              <a:ea typeface="Calibri"/>
              <a:cs typeface="Calibri"/>
              <a:sym typeface="Calibri"/>
            </a:endParaRPr>
          </a:p>
        </p:txBody>
      </p:sp>
      <p:sp>
        <p:nvSpPr>
          <p:cNvPr id="806" name="Google Shape;806;p83"/>
          <p:cNvSpPr txBox="1"/>
          <p:nvPr/>
        </p:nvSpPr>
        <p:spPr>
          <a:xfrm>
            <a:off x="1422399" y="2145138"/>
            <a:ext cx="10176933"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Tạo được những bước phát triển trên một số những lĩnh vực như: văn hoá, giáo dục, y tế, lối sống, đạo đức, kỷ cương...</a:t>
            </a:r>
            <a:endParaRPr/>
          </a:p>
        </p:txBody>
      </p:sp>
      <p:sp>
        <p:nvSpPr>
          <p:cNvPr id="807" name="Google Shape;807;p83"/>
          <p:cNvSpPr txBox="1"/>
          <p:nvPr/>
        </p:nvSpPr>
        <p:spPr>
          <a:xfrm>
            <a:off x="1032933" y="3722256"/>
            <a:ext cx="10566400" cy="134806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 H</a:t>
            </a:r>
            <a:r>
              <a:rPr lang="en-US" sz="1800">
                <a:solidFill>
                  <a:schemeClr val="dk1"/>
                </a:solidFill>
                <a:latin typeface="Calibri"/>
                <a:ea typeface="Calibri"/>
                <a:cs typeface="Calibri"/>
                <a:sym typeface="Calibri"/>
              </a:rPr>
              <a:t>ì</a:t>
            </a:r>
            <a:r>
              <a:rPr lang="en-US" sz="2400">
                <a:solidFill>
                  <a:schemeClr val="dk1"/>
                </a:solidFill>
                <a:latin typeface="Times New Roman"/>
                <a:ea typeface="Times New Roman"/>
                <a:cs typeface="Times New Roman"/>
                <a:sym typeface="Times New Roman"/>
              </a:rPr>
              <a:t>nh thành tâm lý thụ động, ỷ vào nhà nước, vào tập thể</a:t>
            </a:r>
            <a:endParaRPr/>
          </a:p>
          <a:p>
            <a:pPr indent="0" lvl="0" marL="0" marR="0" rtl="0" algn="just">
              <a:spcBef>
                <a:spcPts val="480"/>
              </a:spcBef>
              <a:spcAft>
                <a:spcPts val="0"/>
              </a:spcAft>
              <a:buNone/>
            </a:pPr>
            <a:r>
              <a:rPr lang="en-US" sz="2400">
                <a:solidFill>
                  <a:schemeClr val="dk1"/>
                </a:solidFill>
                <a:latin typeface="Times New Roman"/>
                <a:ea typeface="Times New Roman"/>
                <a:cs typeface="Times New Roman"/>
                <a:sym typeface="Times New Roman"/>
              </a:rPr>
              <a:t>+ Chế độ phân phối còn mang tính bình quân – cào bằng</a:t>
            </a:r>
            <a:endParaRPr/>
          </a:p>
          <a:p>
            <a:pPr indent="0" lvl="0" marL="0" marR="0" rtl="0" algn="just">
              <a:spcBef>
                <a:spcPts val="480"/>
              </a:spcBef>
              <a:spcAft>
                <a:spcPts val="0"/>
              </a:spcAft>
              <a:buNone/>
            </a:pPr>
            <a:r>
              <a:rPr lang="en-US" sz="2400">
                <a:solidFill>
                  <a:schemeClr val="dk1"/>
                </a:solidFill>
                <a:latin typeface="Times New Roman"/>
                <a:ea typeface="Times New Roman"/>
                <a:cs typeface="Times New Roman"/>
                <a:sym typeface="Times New Roman"/>
              </a:rPr>
              <a:t>+ Hình thành một xã hội đóng, kém năng động, chậm phát triển về nhiều mặt</a:t>
            </a:r>
            <a:endParaRPr/>
          </a:p>
        </p:txBody>
      </p:sp>
      <p:sp>
        <p:nvSpPr>
          <p:cNvPr id="808" name="Google Shape;808;p83"/>
          <p:cNvSpPr/>
          <p:nvPr/>
        </p:nvSpPr>
        <p:spPr>
          <a:xfrm>
            <a:off x="1016000" y="5410200"/>
            <a:ext cx="1320800" cy="533400"/>
          </a:xfrm>
          <a:prstGeom prst="rightArrow">
            <a:avLst>
              <a:gd fmla="val 50000" name="adj1"/>
              <a:gd fmla="val 46429" name="adj2"/>
            </a:avLst>
          </a:prstGeom>
          <a:no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83"/>
          <p:cNvSpPr txBox="1"/>
          <p:nvPr/>
        </p:nvSpPr>
        <p:spPr>
          <a:xfrm>
            <a:off x="2540000" y="5448301"/>
            <a:ext cx="91609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Nguyên nhân chủ yếu: Do chưa coi trọng vấn đề xã hội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4"/>
          <p:cNvSpPr/>
          <p:nvPr/>
        </p:nvSpPr>
        <p:spPr>
          <a:xfrm>
            <a:off x="203200" y="1085368"/>
            <a:ext cx="10363200" cy="572464"/>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i="1" lang="en-US" sz="2400">
                <a:solidFill>
                  <a:srgbClr val="808000"/>
                </a:solidFill>
                <a:latin typeface="Calibri"/>
                <a:ea typeface="Calibri"/>
                <a:cs typeface="Calibri"/>
                <a:sym typeface="Calibri"/>
              </a:rPr>
              <a:t>Quá trình đổi mới nhận thức về giải quyết các vấn đề xã hội</a:t>
            </a:r>
            <a:endParaRPr b="1" i="1" sz="2400">
              <a:solidFill>
                <a:srgbClr val="808000"/>
              </a:solidFill>
              <a:latin typeface="Calibri"/>
              <a:ea typeface="Calibri"/>
              <a:cs typeface="Calibri"/>
              <a:sym typeface="Calibri"/>
            </a:endParaRPr>
          </a:p>
        </p:txBody>
      </p:sp>
      <p:sp>
        <p:nvSpPr>
          <p:cNvPr id="815" name="Google Shape;815;p84"/>
          <p:cNvSpPr/>
          <p:nvPr/>
        </p:nvSpPr>
        <p:spPr>
          <a:xfrm>
            <a:off x="4673600" y="1828800"/>
            <a:ext cx="1955800" cy="1157288"/>
          </a:xfrm>
          <a:custGeom>
            <a:rect b="b" l="l" r="r" t="t"/>
            <a:pathLst>
              <a:path extrusionOk="0" h="774" w="982">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a:gsLst>
              <a:gs pos="0">
                <a:srgbClr val="CAB4BE">
                  <a:alpha val="31764"/>
                </a:srgbClr>
              </a:gs>
              <a:gs pos="100000">
                <a:schemeClr val="folHlink"/>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84"/>
          <p:cNvSpPr/>
          <p:nvPr/>
        </p:nvSpPr>
        <p:spPr>
          <a:xfrm>
            <a:off x="406400" y="2362200"/>
            <a:ext cx="2743200" cy="1155700"/>
          </a:xfrm>
          <a:custGeom>
            <a:rect b="b" l="l" r="r" t="t"/>
            <a:pathLst>
              <a:path extrusionOk="0" h="774" w="982">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a:gsLst>
              <a:gs pos="0">
                <a:srgbClr val="F7D2C5">
                  <a:alpha val="31764"/>
                </a:srgbClr>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84"/>
          <p:cNvSpPr/>
          <p:nvPr/>
        </p:nvSpPr>
        <p:spPr>
          <a:xfrm>
            <a:off x="8229600" y="1371600"/>
            <a:ext cx="1955800" cy="1155700"/>
          </a:xfrm>
          <a:custGeom>
            <a:rect b="b" l="l" r="r" t="t"/>
            <a:pathLst>
              <a:path extrusionOk="0" h="774" w="982">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a:gsLst>
              <a:gs pos="0">
                <a:srgbClr val="F7D2C5">
                  <a:alpha val="31764"/>
                </a:srgbClr>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18" name="Google Shape;818;p84"/>
          <p:cNvGrpSpPr/>
          <p:nvPr/>
        </p:nvGrpSpPr>
        <p:grpSpPr>
          <a:xfrm>
            <a:off x="203200" y="3505200"/>
            <a:ext cx="2844800" cy="3048000"/>
            <a:chOff x="96" y="2208"/>
            <a:chExt cx="1344" cy="1920"/>
          </a:xfrm>
        </p:grpSpPr>
        <p:sp>
          <p:nvSpPr>
            <p:cNvPr id="819" name="Google Shape;819;p84"/>
            <p:cNvSpPr/>
            <p:nvPr/>
          </p:nvSpPr>
          <p:spPr>
            <a:xfrm>
              <a:off x="96" y="2208"/>
              <a:ext cx="1344" cy="1920"/>
            </a:xfrm>
            <a:prstGeom prst="rect">
              <a:avLst/>
            </a:prstGeom>
            <a:no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Phát triển kinh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tế là điều kiện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vật chất để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thực hiện </a:t>
              </a:r>
              <a:r>
                <a:rPr b="1" i="1" lang="en-US" sz="1800">
                  <a:solidFill>
                    <a:schemeClr val="dk1"/>
                  </a:solidFill>
                  <a:latin typeface="Calibri"/>
                  <a:ea typeface="Calibri"/>
                  <a:cs typeface="Calibri"/>
                  <a:sym typeface="Calibri"/>
                </a:rPr>
                <a:t>chính </a:t>
              </a:r>
              <a:endParaRPr/>
            </a:p>
            <a:p>
              <a:pPr indent="0" lvl="0" marL="0" marR="0" rtl="0" algn="ctr">
                <a:spcBef>
                  <a:spcPts val="0"/>
                </a:spcBef>
                <a:spcAft>
                  <a:spcPts val="0"/>
                </a:spcAft>
                <a:buNone/>
              </a:pPr>
              <a:r>
                <a:rPr b="1" i="1" lang="en-US" sz="1800">
                  <a:solidFill>
                    <a:schemeClr val="dk1"/>
                  </a:solidFill>
                  <a:latin typeface="Calibri"/>
                  <a:ea typeface="Calibri"/>
                  <a:cs typeface="Calibri"/>
                  <a:sym typeface="Calibri"/>
                </a:rPr>
                <a:t>sách xã hội</a:t>
              </a:r>
              <a:r>
                <a:rPr lang="en-US" sz="1800">
                  <a:solidFill>
                    <a:schemeClr val="dk1"/>
                  </a:solidFill>
                  <a:latin typeface="Calibri"/>
                  <a:ea typeface="Calibri"/>
                  <a:cs typeface="Calibri"/>
                  <a:sym typeface="Calibri"/>
                </a:rPr>
                <a:t>. </a:t>
              </a:r>
              <a:endParaRPr/>
            </a:p>
          </p:txBody>
        </p:sp>
        <p:sp>
          <p:nvSpPr>
            <p:cNvPr id="820" name="Google Shape;820;p84"/>
            <p:cNvSpPr/>
            <p:nvPr/>
          </p:nvSpPr>
          <p:spPr>
            <a:xfrm>
              <a:off x="96" y="2208"/>
              <a:ext cx="1344" cy="192"/>
            </a:xfrm>
            <a:prstGeom prst="rect">
              <a:avLst/>
            </a:prstGeom>
            <a:solidFill>
              <a:srgbClr val="E9DA4F"/>
            </a:solidFill>
            <a:ln cap="flat" cmpd="sng" w="9525">
              <a:solidFill>
                <a:srgbClr val="8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Đại hội VI</a:t>
              </a:r>
              <a:endParaRPr/>
            </a:p>
          </p:txBody>
        </p:sp>
      </p:grpSp>
      <p:grpSp>
        <p:nvGrpSpPr>
          <p:cNvPr id="821" name="Google Shape;821;p84"/>
          <p:cNvGrpSpPr/>
          <p:nvPr/>
        </p:nvGrpSpPr>
        <p:grpSpPr>
          <a:xfrm>
            <a:off x="3048000" y="2743200"/>
            <a:ext cx="2844800" cy="4114800"/>
            <a:chOff x="1440" y="1728"/>
            <a:chExt cx="1344" cy="1920"/>
          </a:xfrm>
        </p:grpSpPr>
        <p:sp>
          <p:nvSpPr>
            <p:cNvPr id="822" name="Google Shape;822;p84"/>
            <p:cNvSpPr/>
            <p:nvPr/>
          </p:nvSpPr>
          <p:spPr>
            <a:xfrm>
              <a:off x="1440" y="1728"/>
              <a:ext cx="1344" cy="1920"/>
            </a:xfrm>
            <a:prstGeom prst="rect">
              <a:avLst/>
            </a:prstGeom>
            <a:no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 Tăng trưởng KT</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gắn liền với tiến</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bộ và công bằng</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xã hội</a:t>
              </a:r>
              <a:endParaRPr/>
            </a:p>
            <a:p>
              <a:pPr indent="-114300" lvl="0" marL="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Thực hiện nhiều</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hình thức phân phối</a:t>
              </a:r>
              <a:endParaRPr/>
            </a:p>
            <a:p>
              <a:pPr indent="-114300" lvl="0" marL="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Khuyến khích làm</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giàu hợp pháp</a:t>
              </a:r>
              <a:endParaRPr/>
            </a:p>
            <a:p>
              <a:pPr indent="-114300" lvl="0" marL="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Các vấn đề chinh</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sách XH đều được </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giải quyết theo</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 tinh thần XHH</a:t>
              </a:r>
              <a:endParaRPr/>
            </a:p>
          </p:txBody>
        </p:sp>
        <p:sp>
          <p:nvSpPr>
            <p:cNvPr id="823" name="Google Shape;823;p84"/>
            <p:cNvSpPr/>
            <p:nvPr/>
          </p:nvSpPr>
          <p:spPr>
            <a:xfrm>
              <a:off x="1440" y="1728"/>
              <a:ext cx="1344" cy="192"/>
            </a:xfrm>
            <a:prstGeom prst="rect">
              <a:avLst/>
            </a:prstGeom>
            <a:solidFill>
              <a:srgbClr val="E9DA4F"/>
            </a:solidFill>
            <a:ln cap="flat" cmpd="sng" w="9525">
              <a:solidFill>
                <a:srgbClr val="8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Đại hội VIII</a:t>
              </a:r>
              <a:endParaRPr/>
            </a:p>
          </p:txBody>
        </p:sp>
      </p:grpSp>
      <p:grpSp>
        <p:nvGrpSpPr>
          <p:cNvPr id="824" name="Google Shape;824;p84"/>
          <p:cNvGrpSpPr/>
          <p:nvPr/>
        </p:nvGrpSpPr>
        <p:grpSpPr>
          <a:xfrm>
            <a:off x="5892800" y="2362200"/>
            <a:ext cx="2844800" cy="3048000"/>
            <a:chOff x="2784" y="1488"/>
            <a:chExt cx="1344" cy="1920"/>
          </a:xfrm>
        </p:grpSpPr>
        <p:sp>
          <p:nvSpPr>
            <p:cNvPr id="825" name="Google Shape;825;p84"/>
            <p:cNvSpPr/>
            <p:nvPr/>
          </p:nvSpPr>
          <p:spPr>
            <a:xfrm>
              <a:off x="2784" y="1488"/>
              <a:ext cx="1344" cy="1920"/>
            </a:xfrm>
            <a:prstGeom prst="rect">
              <a:avLst/>
            </a:prstGeom>
            <a:no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Phát triển và làm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lành mạnh hóa</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 XH thực hiện</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 công bằng trong</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 phân phối</a:t>
              </a:r>
              <a:endParaRPr/>
            </a:p>
          </p:txBody>
        </p:sp>
        <p:sp>
          <p:nvSpPr>
            <p:cNvPr id="826" name="Google Shape;826;p84"/>
            <p:cNvSpPr/>
            <p:nvPr/>
          </p:nvSpPr>
          <p:spPr>
            <a:xfrm>
              <a:off x="2784" y="1488"/>
              <a:ext cx="1344" cy="192"/>
            </a:xfrm>
            <a:prstGeom prst="rect">
              <a:avLst/>
            </a:prstGeom>
            <a:solidFill>
              <a:srgbClr val="E9DA4F"/>
            </a:solidFill>
            <a:ln cap="flat" cmpd="sng" w="9525">
              <a:solidFill>
                <a:srgbClr val="8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Đại hội IX</a:t>
              </a:r>
              <a:endParaRPr/>
            </a:p>
          </p:txBody>
        </p:sp>
      </p:grpSp>
      <p:grpSp>
        <p:nvGrpSpPr>
          <p:cNvPr id="827" name="Google Shape;827;p84"/>
          <p:cNvGrpSpPr/>
          <p:nvPr/>
        </p:nvGrpSpPr>
        <p:grpSpPr>
          <a:xfrm>
            <a:off x="8737600" y="1981200"/>
            <a:ext cx="2844800" cy="3048000"/>
            <a:chOff x="4128" y="1248"/>
            <a:chExt cx="1344" cy="1920"/>
          </a:xfrm>
        </p:grpSpPr>
        <p:sp>
          <p:nvSpPr>
            <p:cNvPr id="828" name="Google Shape;828;p84"/>
            <p:cNvSpPr/>
            <p:nvPr/>
          </p:nvSpPr>
          <p:spPr>
            <a:xfrm>
              <a:off x="4128" y="1248"/>
              <a:ext cx="1344" cy="1920"/>
            </a:xfrm>
            <a:prstGeom prst="rect">
              <a:avLst/>
            </a:prstGeom>
            <a:no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Kết hợp mục tiêu</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kinh tế với mục</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tiêu xã hội</a:t>
              </a:r>
              <a:endParaRPr/>
            </a:p>
          </p:txBody>
        </p:sp>
        <p:sp>
          <p:nvSpPr>
            <p:cNvPr id="829" name="Google Shape;829;p84"/>
            <p:cNvSpPr/>
            <p:nvPr/>
          </p:nvSpPr>
          <p:spPr>
            <a:xfrm>
              <a:off x="4128" y="1248"/>
              <a:ext cx="1344" cy="192"/>
            </a:xfrm>
            <a:prstGeom prst="rect">
              <a:avLst/>
            </a:prstGeom>
            <a:solidFill>
              <a:srgbClr val="E9DA4F"/>
            </a:solidFill>
            <a:ln cap="flat" cmpd="sng" w="9525">
              <a:solidFill>
                <a:srgbClr val="8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Đại hội X-XIII</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500"/>
                                        <p:tgtEl>
                                          <p:spTgt spid="8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500"/>
                                        <p:tgtEl>
                                          <p:spTgt spid="8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5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descr="Narrow vertical" id="834" name="Google Shape;834;p85"/>
          <p:cNvSpPr/>
          <p:nvPr/>
        </p:nvSpPr>
        <p:spPr>
          <a:xfrm>
            <a:off x="2521527" y="2309091"/>
            <a:ext cx="7162800" cy="1620982"/>
          </a:xfrm>
          <a:prstGeom prst="rect">
            <a:avLst/>
          </a:prstGeom>
        </p:spPr>
        <p:txBody>
          <a:bodyPr>
            <a:prstTxWarp prst="textPlain"/>
          </a:bodyPr>
          <a:lstStyle/>
          <a:p>
            <a:pPr lvl="0" algn="ctr"/>
            <a:r>
              <a:rPr b="0" i="0">
                <a:ln>
                  <a:noFill/>
                </a:ln>
                <a:noFill/>
                <a:latin typeface="Times New Roman"/>
              </a:rPr>
              <a:t/>
            </a:r>
            <a:br>
              <a:rPr b="0" i="0">
                <a:ln>
                  <a:noFill/>
                </a:ln>
                <a:noFill/>
                <a:latin typeface="Times New Roman"/>
              </a:rPr>
            </a:br>
            <a:r>
              <a:rPr b="0" i="0">
                <a:ln>
                  <a:noFill/>
                </a:ln>
                <a:noFill/>
                <a:latin typeface="Times New Roman"/>
              </a:rPr>
              <a:t>ĐƯỜNG LỐI ĐỐI NGOẠI</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grpSp>
        <p:nvGrpSpPr>
          <p:cNvPr id="839" name="Google Shape;839;p86"/>
          <p:cNvGrpSpPr/>
          <p:nvPr/>
        </p:nvGrpSpPr>
        <p:grpSpPr>
          <a:xfrm>
            <a:off x="0" y="1816100"/>
            <a:ext cx="4165600" cy="4508500"/>
            <a:chOff x="-72" y="1144"/>
            <a:chExt cx="2040" cy="2840"/>
          </a:xfrm>
        </p:grpSpPr>
        <p:sp>
          <p:nvSpPr>
            <p:cNvPr id="840" name="Google Shape;840;p86"/>
            <p:cNvSpPr/>
            <p:nvPr/>
          </p:nvSpPr>
          <p:spPr>
            <a:xfrm rot="5400000">
              <a:off x="173" y="2330"/>
              <a:ext cx="1572" cy="1736"/>
            </a:xfrm>
            <a:prstGeom prst="roundRect">
              <a:avLst>
                <a:gd fmla="val 19894" name="adj"/>
              </a:avLst>
            </a:prstGeom>
            <a:gradFill>
              <a:gsLst>
                <a:gs pos="0">
                  <a:srgbClr val="E3E4E4">
                    <a:alpha val="97647"/>
                  </a:srgbClr>
                </a:gs>
                <a:gs pos="50000">
                  <a:srgbClr val="FEFFFF"/>
                </a:gs>
                <a:gs pos="100000">
                  <a:srgbClr val="E3E4E4">
                    <a:alpha val="97647"/>
                  </a:srgbClr>
                </a:gs>
              </a:gsLst>
              <a:lin ang="5400000" scaled="0"/>
            </a:gradFill>
            <a:ln cap="flat" cmpd="sng" w="38100">
              <a:solidFill>
                <a:srgbClr val="DDDDD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86"/>
            <p:cNvSpPr/>
            <p:nvPr/>
          </p:nvSpPr>
          <p:spPr>
            <a:xfrm>
              <a:off x="103" y="2256"/>
              <a:ext cx="1717" cy="347"/>
            </a:xfrm>
            <a:custGeom>
              <a:rect b="b" l="l" r="r" t="t"/>
              <a:pathLst>
                <a:path extrusionOk="0" h="303" w="1270">
                  <a:moveTo>
                    <a:pt x="5" y="303"/>
                  </a:moveTo>
                  <a:cubicBezTo>
                    <a:pt x="5" y="303"/>
                    <a:pt x="0" y="253"/>
                    <a:pt x="21" y="177"/>
                  </a:cubicBezTo>
                  <a:cubicBezTo>
                    <a:pt x="48" y="130"/>
                    <a:pt x="69" y="44"/>
                    <a:pt x="172" y="22"/>
                  </a:cubicBezTo>
                  <a:cubicBezTo>
                    <a:pt x="275" y="0"/>
                    <a:pt x="235" y="13"/>
                    <a:pt x="361" y="11"/>
                  </a:cubicBezTo>
                  <a:cubicBezTo>
                    <a:pt x="487" y="9"/>
                    <a:pt x="813" y="12"/>
                    <a:pt x="932" y="12"/>
                  </a:cubicBezTo>
                  <a:cubicBezTo>
                    <a:pt x="1050" y="12"/>
                    <a:pt x="998" y="2"/>
                    <a:pt x="1070" y="14"/>
                  </a:cubicBezTo>
                  <a:cubicBezTo>
                    <a:pt x="1143" y="26"/>
                    <a:pt x="1215" y="84"/>
                    <a:pt x="1260" y="189"/>
                  </a:cubicBezTo>
                  <a:cubicBezTo>
                    <a:pt x="1270" y="262"/>
                    <a:pt x="1266" y="302"/>
                    <a:pt x="1266" y="302"/>
                  </a:cubicBezTo>
                  <a:lnTo>
                    <a:pt x="5" y="303"/>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86"/>
            <p:cNvSpPr txBox="1"/>
            <p:nvPr/>
          </p:nvSpPr>
          <p:spPr>
            <a:xfrm>
              <a:off x="95" y="2791"/>
              <a:ext cx="1721" cy="7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rgbClr val="0066FF"/>
                  </a:solidFill>
                  <a:latin typeface="Calibri"/>
                  <a:ea typeface="Calibri"/>
                  <a:cs typeface="Calibri"/>
                  <a:sym typeface="Calibri"/>
                </a:rPr>
                <a:t>Đưa nước nhà đến s</a:t>
              </a:r>
              <a:r>
                <a:rPr b="1" lang="en-US" sz="1800">
                  <a:solidFill>
                    <a:srgbClr val="0066FF"/>
                  </a:solidFill>
                  <a:latin typeface="Calibri"/>
                  <a:ea typeface="Calibri"/>
                  <a:cs typeface="Calibri"/>
                  <a:sym typeface="Calibri"/>
                </a:rPr>
                <a:t>ự </a:t>
              </a:r>
              <a:r>
                <a:rPr b="1" lang="en-US" sz="2500">
                  <a:solidFill>
                    <a:srgbClr val="0066FF"/>
                  </a:solidFill>
                  <a:latin typeface="Calibri"/>
                  <a:ea typeface="Calibri"/>
                  <a:cs typeface="Calibri"/>
                  <a:sym typeface="Calibri"/>
                </a:rPr>
                <a:t>độc lập hoàn toàn và vĩnh viễn</a:t>
              </a:r>
              <a:endParaRPr/>
            </a:p>
          </p:txBody>
        </p:sp>
        <p:grpSp>
          <p:nvGrpSpPr>
            <p:cNvPr id="843" name="Google Shape;843;p86"/>
            <p:cNvGrpSpPr/>
            <p:nvPr/>
          </p:nvGrpSpPr>
          <p:grpSpPr>
            <a:xfrm>
              <a:off x="-72" y="1156"/>
              <a:ext cx="2040" cy="387"/>
              <a:chOff x="555" y="1126"/>
              <a:chExt cx="1502" cy="339"/>
            </a:xfrm>
          </p:grpSpPr>
          <p:sp>
            <p:nvSpPr>
              <p:cNvPr id="844" name="Google Shape;844;p86"/>
              <p:cNvSpPr/>
              <p:nvPr/>
            </p:nvSpPr>
            <p:spPr>
              <a:xfrm>
                <a:off x="555" y="1126"/>
                <a:ext cx="1502" cy="339"/>
              </a:xfrm>
              <a:prstGeom prst="roundRect">
                <a:avLst>
                  <a:gd fmla="val 50000" name="adj"/>
                </a:avLst>
              </a:prstGeom>
              <a:gradFill>
                <a:gsLst>
                  <a:gs pos="0">
                    <a:srgbClr val="954E1E"/>
                  </a:gs>
                  <a:gs pos="50000">
                    <a:schemeClr val="accent2"/>
                  </a:gs>
                  <a:gs pos="100000">
                    <a:srgbClr val="954E1E"/>
                  </a:gs>
                </a:gsLst>
                <a:lin ang="5400000" scaled="0"/>
              </a:gradFill>
              <a:ln>
                <a:noFill/>
              </a:ln>
              <a:effectLst>
                <a:outerShdw rotWithShape="0" algn="ctr" dir="4293903" dist="40161">
                  <a:srgbClr val="FFFFCC">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86"/>
              <p:cNvSpPr/>
              <p:nvPr/>
            </p:nvSpPr>
            <p:spPr>
              <a:xfrm>
                <a:off x="574" y="1145"/>
                <a:ext cx="1464" cy="303"/>
              </a:xfrm>
              <a:prstGeom prst="roundRect">
                <a:avLst>
                  <a:gd fmla="val 50000" name="adj"/>
                </a:avLst>
              </a:prstGeom>
              <a:gradFill>
                <a:gsLst>
                  <a:gs pos="0">
                    <a:srgbClr val="ED7D31">
                      <a:alpha val="89803"/>
                    </a:srgbClr>
                  </a:gs>
                  <a:gs pos="50000">
                    <a:srgbClr val="F9DDD5"/>
                  </a:gs>
                  <a:gs pos="100000">
                    <a:srgbClr val="ED7D31">
                      <a:alpha val="89803"/>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66FF"/>
                  </a:solidFill>
                  <a:latin typeface="Calibri"/>
                  <a:ea typeface="Calibri"/>
                  <a:cs typeface="Calibri"/>
                  <a:sym typeface="Calibri"/>
                </a:endParaRPr>
              </a:p>
            </p:txBody>
          </p:sp>
        </p:grpSp>
        <p:sp>
          <p:nvSpPr>
            <p:cNvPr id="846" name="Google Shape;846;p86"/>
            <p:cNvSpPr/>
            <p:nvPr/>
          </p:nvSpPr>
          <p:spPr>
            <a:xfrm>
              <a:off x="773" y="1144"/>
              <a:ext cx="646" cy="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9900"/>
                  </a:solidFill>
                  <a:latin typeface="Calibri"/>
                  <a:ea typeface="Calibri"/>
                  <a:cs typeface="Calibri"/>
                  <a:sym typeface="Calibri"/>
                </a:rPr>
                <a:t>Mục tiêu</a:t>
              </a:r>
              <a:endParaRPr/>
            </a:p>
          </p:txBody>
        </p:sp>
        <p:sp>
          <p:nvSpPr>
            <p:cNvPr id="847" name="Google Shape;847;p86"/>
            <p:cNvSpPr/>
            <p:nvPr/>
          </p:nvSpPr>
          <p:spPr>
            <a:xfrm flipH="1" rot="10800000">
              <a:off x="135" y="1523"/>
              <a:ext cx="1696" cy="988"/>
            </a:xfrm>
            <a:prstGeom prst="triangle">
              <a:avLst>
                <a:gd fmla="val 50000" name="adj"/>
              </a:avLst>
            </a:prstGeom>
            <a:gradFill>
              <a:gsLst>
                <a:gs pos="0">
                  <a:schemeClr val="accent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48" name="Google Shape;848;p86"/>
          <p:cNvGrpSpPr/>
          <p:nvPr/>
        </p:nvGrpSpPr>
        <p:grpSpPr>
          <a:xfrm>
            <a:off x="3759200" y="1825625"/>
            <a:ext cx="4368800" cy="4650581"/>
            <a:chOff x="1758" y="1102"/>
            <a:chExt cx="2190" cy="2930"/>
          </a:xfrm>
        </p:grpSpPr>
        <p:sp>
          <p:nvSpPr>
            <p:cNvPr id="849" name="Google Shape;849;p86"/>
            <p:cNvSpPr/>
            <p:nvPr/>
          </p:nvSpPr>
          <p:spPr>
            <a:xfrm rot="5400000">
              <a:off x="2020" y="2259"/>
              <a:ext cx="1680" cy="1865"/>
            </a:xfrm>
            <a:prstGeom prst="roundRect">
              <a:avLst>
                <a:gd fmla="val 19894" name="adj"/>
              </a:avLst>
            </a:prstGeom>
            <a:gradFill>
              <a:gsLst>
                <a:gs pos="0">
                  <a:srgbClr val="E3E4E4">
                    <a:alpha val="97647"/>
                  </a:srgbClr>
                </a:gs>
                <a:gs pos="50000">
                  <a:srgbClr val="FEFFFF"/>
                </a:gs>
                <a:gs pos="100000">
                  <a:srgbClr val="E3E4E4">
                    <a:alpha val="97647"/>
                  </a:srgbClr>
                </a:gs>
              </a:gsLst>
              <a:lin ang="5400000" scaled="0"/>
            </a:gradFill>
            <a:ln cap="flat" cmpd="sng" w="38100">
              <a:solidFill>
                <a:srgbClr val="DDDDD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86"/>
            <p:cNvSpPr/>
            <p:nvPr/>
          </p:nvSpPr>
          <p:spPr>
            <a:xfrm>
              <a:off x="1941" y="2348"/>
              <a:ext cx="1840" cy="371"/>
            </a:xfrm>
            <a:custGeom>
              <a:rect b="b" l="l" r="r" t="t"/>
              <a:pathLst>
                <a:path extrusionOk="0" h="303" w="1261">
                  <a:moveTo>
                    <a:pt x="6" y="297"/>
                  </a:moveTo>
                  <a:cubicBezTo>
                    <a:pt x="6" y="297"/>
                    <a:pt x="0" y="225"/>
                    <a:pt x="18" y="174"/>
                  </a:cubicBezTo>
                  <a:cubicBezTo>
                    <a:pt x="36" y="123"/>
                    <a:pt x="105" y="45"/>
                    <a:pt x="171" y="30"/>
                  </a:cubicBezTo>
                  <a:cubicBezTo>
                    <a:pt x="237" y="15"/>
                    <a:pt x="227" y="16"/>
                    <a:pt x="352" y="13"/>
                  </a:cubicBezTo>
                  <a:cubicBezTo>
                    <a:pt x="477" y="10"/>
                    <a:pt x="804" y="10"/>
                    <a:pt x="922" y="10"/>
                  </a:cubicBezTo>
                  <a:cubicBezTo>
                    <a:pt x="1039" y="10"/>
                    <a:pt x="988" y="0"/>
                    <a:pt x="1061" y="12"/>
                  </a:cubicBezTo>
                  <a:cubicBezTo>
                    <a:pt x="1133" y="24"/>
                    <a:pt x="1206" y="83"/>
                    <a:pt x="1251" y="190"/>
                  </a:cubicBezTo>
                  <a:cubicBezTo>
                    <a:pt x="1261" y="263"/>
                    <a:pt x="1257" y="303"/>
                    <a:pt x="1257" y="303"/>
                  </a:cubicBezTo>
                  <a:lnTo>
                    <a:pt x="6" y="297"/>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86"/>
            <p:cNvSpPr txBox="1"/>
            <p:nvPr/>
          </p:nvSpPr>
          <p:spPr>
            <a:xfrm>
              <a:off x="1929" y="2777"/>
              <a:ext cx="1850" cy="7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chemeClr val="dk1"/>
                  </a:solidFill>
                  <a:latin typeface="Calibri"/>
                  <a:ea typeface="Calibri"/>
                  <a:cs typeface="Calibri"/>
                  <a:sym typeface="Calibri"/>
                </a:rPr>
                <a:t>Lấy nguyên tắc của hiến chương Đại Tây Dương làm nền tảng</a:t>
              </a:r>
              <a:endParaRPr sz="2500">
                <a:solidFill>
                  <a:schemeClr val="dk1"/>
                </a:solidFill>
                <a:latin typeface="Calibri"/>
                <a:ea typeface="Calibri"/>
                <a:cs typeface="Calibri"/>
                <a:sym typeface="Calibri"/>
              </a:endParaRPr>
            </a:p>
          </p:txBody>
        </p:sp>
        <p:grpSp>
          <p:nvGrpSpPr>
            <p:cNvPr id="852" name="Google Shape;852;p86"/>
            <p:cNvGrpSpPr/>
            <p:nvPr/>
          </p:nvGrpSpPr>
          <p:grpSpPr>
            <a:xfrm>
              <a:off x="1758" y="1104"/>
              <a:ext cx="2190" cy="415"/>
              <a:chOff x="2251" y="1126"/>
              <a:chExt cx="1501" cy="339"/>
            </a:xfrm>
          </p:grpSpPr>
          <p:sp>
            <p:nvSpPr>
              <p:cNvPr id="853" name="Google Shape;853;p86"/>
              <p:cNvSpPr/>
              <p:nvPr/>
            </p:nvSpPr>
            <p:spPr>
              <a:xfrm>
                <a:off x="2251" y="1126"/>
                <a:ext cx="1501" cy="339"/>
              </a:xfrm>
              <a:prstGeom prst="roundRect">
                <a:avLst>
                  <a:gd fmla="val 50000" name="adj"/>
                </a:avLst>
              </a:prstGeom>
              <a:gradFill>
                <a:gsLst>
                  <a:gs pos="0">
                    <a:srgbClr val="939393"/>
                  </a:gs>
                  <a:gs pos="50000">
                    <a:srgbClr val="EAEAEA"/>
                  </a:gs>
                  <a:gs pos="100000">
                    <a:srgbClr val="939393"/>
                  </a:gs>
                </a:gsLst>
                <a:lin ang="5400000" scaled="0"/>
              </a:gradFill>
              <a:ln>
                <a:noFill/>
              </a:ln>
              <a:effectLst>
                <a:outerShdw rotWithShape="0" algn="ctr" dir="4293903" dist="40161">
                  <a:srgbClr val="FFFFCC">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86"/>
              <p:cNvSpPr/>
              <p:nvPr/>
            </p:nvSpPr>
            <p:spPr>
              <a:xfrm>
                <a:off x="2269" y="1145"/>
                <a:ext cx="1465" cy="303"/>
              </a:xfrm>
              <a:prstGeom prst="roundRect">
                <a:avLst>
                  <a:gd fmla="val 50000" name="adj"/>
                </a:avLst>
              </a:prstGeom>
              <a:gradFill>
                <a:gsLst>
                  <a:gs pos="0">
                    <a:srgbClr val="4472C4">
                      <a:alpha val="89803"/>
                    </a:srgbClr>
                  </a:gs>
                  <a:gs pos="50000">
                    <a:srgbClr val="D6DCED"/>
                  </a:gs>
                  <a:gs pos="100000">
                    <a:srgbClr val="4472C4">
                      <a:alpha val="8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5" name="Google Shape;855;p86"/>
            <p:cNvSpPr/>
            <p:nvPr/>
          </p:nvSpPr>
          <p:spPr>
            <a:xfrm>
              <a:off x="2501" y="1102"/>
              <a:ext cx="809" cy="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0000"/>
                  </a:solidFill>
                  <a:latin typeface="Calibri"/>
                  <a:ea typeface="Calibri"/>
                  <a:cs typeface="Calibri"/>
                  <a:sym typeface="Calibri"/>
                </a:rPr>
                <a:t>Nguyên tắc</a:t>
              </a:r>
              <a:endParaRPr/>
            </a:p>
          </p:txBody>
        </p:sp>
        <p:sp>
          <p:nvSpPr>
            <p:cNvPr id="856" name="Google Shape;856;p86"/>
            <p:cNvSpPr/>
            <p:nvPr/>
          </p:nvSpPr>
          <p:spPr>
            <a:xfrm flipH="1" rot="10800000">
              <a:off x="1920" y="1467"/>
              <a:ext cx="1821" cy="1057"/>
            </a:xfrm>
            <a:prstGeom prst="triangle">
              <a:avLst>
                <a:gd fmla="val 50000" name="adj"/>
              </a:avLst>
            </a:prstGeom>
            <a:gradFill>
              <a:gsLst>
                <a:gs pos="0">
                  <a:schemeClr val="accent1"/>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57" name="Google Shape;857;p86"/>
          <p:cNvGrpSpPr/>
          <p:nvPr/>
        </p:nvGrpSpPr>
        <p:grpSpPr>
          <a:xfrm>
            <a:off x="8034867" y="1863726"/>
            <a:ext cx="4157133" cy="4650581"/>
            <a:chOff x="3940" y="1102"/>
            <a:chExt cx="1964" cy="2930"/>
          </a:xfrm>
        </p:grpSpPr>
        <p:sp>
          <p:nvSpPr>
            <p:cNvPr id="858" name="Google Shape;858;p86"/>
            <p:cNvSpPr/>
            <p:nvPr/>
          </p:nvSpPr>
          <p:spPr>
            <a:xfrm rot="5400000">
              <a:off x="4036" y="2355"/>
              <a:ext cx="1682" cy="1671"/>
            </a:xfrm>
            <a:prstGeom prst="roundRect">
              <a:avLst>
                <a:gd fmla="val 19894" name="adj"/>
              </a:avLst>
            </a:prstGeom>
            <a:gradFill>
              <a:gsLst>
                <a:gs pos="0">
                  <a:srgbClr val="E3E4E4">
                    <a:alpha val="97647"/>
                  </a:srgbClr>
                </a:gs>
                <a:gs pos="50000">
                  <a:srgbClr val="FEFFFF"/>
                </a:gs>
                <a:gs pos="100000">
                  <a:srgbClr val="E3E4E4">
                    <a:alpha val="97647"/>
                  </a:srgbClr>
                </a:gs>
              </a:gsLst>
              <a:lin ang="5400000" scaled="0"/>
            </a:gradFill>
            <a:ln cap="flat" cmpd="sng" w="38100">
              <a:solidFill>
                <a:srgbClr val="DDDDD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86"/>
            <p:cNvSpPr/>
            <p:nvPr/>
          </p:nvSpPr>
          <p:spPr>
            <a:xfrm>
              <a:off x="4047" y="2348"/>
              <a:ext cx="1654" cy="372"/>
            </a:xfrm>
            <a:custGeom>
              <a:rect b="b" l="l" r="r" t="t"/>
              <a:pathLst>
                <a:path extrusionOk="0" h="298" w="1259">
                  <a:moveTo>
                    <a:pt x="0" y="298"/>
                  </a:moveTo>
                  <a:lnTo>
                    <a:pt x="7" y="171"/>
                  </a:lnTo>
                  <a:cubicBezTo>
                    <a:pt x="35" y="124"/>
                    <a:pt x="108" y="40"/>
                    <a:pt x="166" y="14"/>
                  </a:cubicBezTo>
                  <a:lnTo>
                    <a:pt x="356" y="13"/>
                  </a:lnTo>
                  <a:cubicBezTo>
                    <a:pt x="482" y="12"/>
                    <a:pt x="805" y="10"/>
                    <a:pt x="922" y="10"/>
                  </a:cubicBezTo>
                  <a:cubicBezTo>
                    <a:pt x="1039" y="10"/>
                    <a:pt x="988" y="0"/>
                    <a:pt x="1060" y="12"/>
                  </a:cubicBezTo>
                  <a:cubicBezTo>
                    <a:pt x="1132" y="24"/>
                    <a:pt x="1204" y="81"/>
                    <a:pt x="1249" y="186"/>
                  </a:cubicBezTo>
                  <a:cubicBezTo>
                    <a:pt x="1259" y="258"/>
                    <a:pt x="1255" y="297"/>
                    <a:pt x="1255" y="297"/>
                  </a:cubicBezTo>
                  <a:lnTo>
                    <a:pt x="0" y="298"/>
                  </a:lnTo>
                  <a:close/>
                </a:path>
              </a:pathLst>
            </a:custGeom>
            <a:solidFill>
              <a:schemeClr val="hlink">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86"/>
            <p:cNvSpPr txBox="1"/>
            <p:nvPr/>
          </p:nvSpPr>
          <p:spPr>
            <a:xfrm>
              <a:off x="4041" y="2776"/>
              <a:ext cx="1657" cy="7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chemeClr val="hlink"/>
                  </a:solidFill>
                  <a:latin typeface="Calibri"/>
                  <a:ea typeface="Calibri"/>
                  <a:cs typeface="Calibri"/>
                  <a:sym typeface="Calibri"/>
                </a:rPr>
                <a:t>Quán triệt quan điểm độc lập, tự chủ, tự lực, tự cường</a:t>
              </a:r>
              <a:endParaRPr/>
            </a:p>
          </p:txBody>
        </p:sp>
        <p:grpSp>
          <p:nvGrpSpPr>
            <p:cNvPr id="861" name="Google Shape;861;p86"/>
            <p:cNvGrpSpPr/>
            <p:nvPr/>
          </p:nvGrpSpPr>
          <p:grpSpPr>
            <a:xfrm>
              <a:off x="3940" y="1104"/>
              <a:ext cx="1964" cy="415"/>
              <a:chOff x="3969" y="1126"/>
              <a:chExt cx="1502" cy="339"/>
            </a:xfrm>
          </p:grpSpPr>
          <p:sp>
            <p:nvSpPr>
              <p:cNvPr id="862" name="Google Shape;862;p86"/>
              <p:cNvSpPr/>
              <p:nvPr/>
            </p:nvSpPr>
            <p:spPr>
              <a:xfrm>
                <a:off x="3969" y="1126"/>
                <a:ext cx="1502" cy="339"/>
              </a:xfrm>
              <a:prstGeom prst="roundRect">
                <a:avLst>
                  <a:gd fmla="val 50000" name="adj"/>
                </a:avLst>
              </a:prstGeom>
              <a:gradFill>
                <a:gsLst>
                  <a:gs pos="0">
                    <a:srgbClr val="939393"/>
                  </a:gs>
                  <a:gs pos="50000">
                    <a:srgbClr val="EAEAEA"/>
                  </a:gs>
                  <a:gs pos="100000">
                    <a:srgbClr val="939393"/>
                  </a:gs>
                </a:gsLst>
                <a:lin ang="5400000" scaled="0"/>
              </a:gradFill>
              <a:ln>
                <a:noFill/>
              </a:ln>
              <a:effectLst>
                <a:outerShdw rotWithShape="0" algn="ctr" dir="4293903" dist="40161">
                  <a:srgbClr val="FFFFCC">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hlink"/>
                  </a:solidFill>
                  <a:latin typeface="Calibri"/>
                  <a:ea typeface="Calibri"/>
                  <a:cs typeface="Calibri"/>
                  <a:sym typeface="Calibri"/>
                </a:endParaRPr>
              </a:p>
            </p:txBody>
          </p:sp>
          <p:sp>
            <p:nvSpPr>
              <p:cNvPr id="863" name="Google Shape;863;p86"/>
              <p:cNvSpPr/>
              <p:nvPr/>
            </p:nvSpPr>
            <p:spPr>
              <a:xfrm>
                <a:off x="3988" y="1145"/>
                <a:ext cx="1464" cy="303"/>
              </a:xfrm>
              <a:prstGeom prst="roundRect">
                <a:avLst>
                  <a:gd fmla="val 50000" name="adj"/>
                </a:avLst>
              </a:prstGeom>
              <a:gradFill>
                <a:gsLst>
                  <a:gs pos="0">
                    <a:srgbClr val="0563C1">
                      <a:alpha val="89803"/>
                    </a:srgbClr>
                  </a:gs>
                  <a:gs pos="50000">
                    <a:srgbClr val="D4DAEC"/>
                  </a:gs>
                  <a:gs pos="100000">
                    <a:srgbClr val="0563C1">
                      <a:alpha val="8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64" name="Google Shape;864;p86"/>
            <p:cNvSpPr/>
            <p:nvPr/>
          </p:nvSpPr>
          <p:spPr>
            <a:xfrm>
              <a:off x="4401" y="1102"/>
              <a:ext cx="937" cy="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000066"/>
                  </a:solidFill>
                  <a:latin typeface="Calibri"/>
                  <a:ea typeface="Calibri"/>
                  <a:cs typeface="Calibri"/>
                  <a:sym typeface="Calibri"/>
                </a:rPr>
                <a:t>Phương châm</a:t>
              </a:r>
              <a:endParaRPr/>
            </a:p>
          </p:txBody>
        </p:sp>
        <p:sp>
          <p:nvSpPr>
            <p:cNvPr id="865" name="Google Shape;865;p86"/>
            <p:cNvSpPr/>
            <p:nvPr/>
          </p:nvSpPr>
          <p:spPr>
            <a:xfrm flipH="1" rot="10800000">
              <a:off x="4051" y="1466"/>
              <a:ext cx="1632" cy="1058"/>
            </a:xfrm>
            <a:prstGeom prst="triangle">
              <a:avLst>
                <a:gd fmla="val 50000" name="adj"/>
              </a:avLst>
            </a:prstGeom>
            <a:gradFill>
              <a:gsLst>
                <a:gs pos="0">
                  <a:schemeClr val="hlink"/>
                </a:gs>
                <a:gs pos="100000">
                  <a:srgbClr val="FFFFF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6"/>
            <p:cNvSpPr txBox="1"/>
            <p:nvPr/>
          </p:nvSpPr>
          <p:spPr>
            <a:xfrm flipH="1">
              <a:off x="4458" y="1450"/>
              <a:ext cx="816" cy="52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hlink"/>
                </a:solidFill>
                <a:latin typeface="Calibri"/>
                <a:ea typeface="Calibri"/>
                <a:cs typeface="Calibri"/>
                <a:sym typeface="Calibri"/>
              </a:endParaRPr>
            </a:p>
          </p:txBody>
        </p:sp>
      </p:grpSp>
      <p:sp>
        <p:nvSpPr>
          <p:cNvPr id="867" name="Google Shape;867;p86"/>
          <p:cNvSpPr/>
          <p:nvPr/>
        </p:nvSpPr>
        <p:spPr>
          <a:xfrm>
            <a:off x="203200" y="457201"/>
            <a:ext cx="11582400" cy="1057275"/>
          </a:xfrm>
          <a:prstGeom prst="rect">
            <a:avLst/>
          </a:prstGeom>
        </p:spPr>
        <p:txBody>
          <a:bodyPr>
            <a:prstTxWarp prst="textPlain"/>
          </a:bodyPr>
          <a:lstStyle/>
          <a:p>
            <a:pPr lvl="0" algn="ctr"/>
            <a:r>
              <a:rPr b="0" i="0">
                <a:ln cap="flat" cmpd="sng" w="9525">
                  <a:solidFill>
                    <a:srgbClr val="FF0000"/>
                  </a:solidFill>
                  <a:prstDash val="solid"/>
                  <a:round/>
                  <a:headEnd len="sm" w="sm" type="none"/>
                  <a:tailEnd len="sm" w="sm" type="none"/>
                </a:ln>
                <a:solidFill>
                  <a:srgbClr val="993366"/>
                </a:solidFill>
                <a:latin typeface="Times New Roman"/>
              </a:rPr>
              <a:t>Đường lối đối ngoại </a:t>
            </a:r>
            <a:br>
              <a:rPr b="0" i="0">
                <a:ln cap="flat" cmpd="sng" w="9525">
                  <a:solidFill>
                    <a:srgbClr val="FF0000"/>
                  </a:solidFill>
                  <a:prstDash val="solid"/>
                  <a:round/>
                  <a:headEnd len="sm" w="sm" type="none"/>
                  <a:tailEnd len="sm" w="sm" type="none"/>
                </a:ln>
                <a:solidFill>
                  <a:srgbClr val="993366"/>
                </a:solidFill>
                <a:latin typeface="Times New Roman"/>
              </a:rPr>
            </a:br>
            <a:r>
              <a:rPr b="0" i="0">
                <a:ln cap="flat" cmpd="sng" w="9525">
                  <a:solidFill>
                    <a:srgbClr val="FF0000"/>
                  </a:solidFill>
                  <a:prstDash val="solid"/>
                  <a:round/>
                  <a:headEnd len="sm" w="sm" type="none"/>
                  <a:tailEnd len="sm" w="sm" type="none"/>
                </a:ln>
                <a:solidFill>
                  <a:srgbClr val="993366"/>
                </a:solidFill>
                <a:latin typeface="Times New Roman"/>
              </a:rPr>
              <a:t>sau cách mạng Tháng Tám của Đảng</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7"/>
          <p:cNvSpPr/>
          <p:nvPr/>
        </p:nvSpPr>
        <p:spPr>
          <a:xfrm>
            <a:off x="0" y="1143000"/>
            <a:ext cx="117856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Phương châm đối ngoại của Đảng qua các kì ĐH IV, V:</a:t>
            </a:r>
            <a:endParaRPr/>
          </a:p>
        </p:txBody>
      </p:sp>
      <p:sp>
        <p:nvSpPr>
          <p:cNvPr id="873" name="Google Shape;873;p87"/>
          <p:cNvSpPr/>
          <p:nvPr/>
        </p:nvSpPr>
        <p:spPr>
          <a:xfrm>
            <a:off x="4775200" y="1676400"/>
            <a:ext cx="1955800" cy="1155700"/>
          </a:xfrm>
          <a:custGeom>
            <a:rect b="b" l="l" r="r" t="t"/>
            <a:pathLst>
              <a:path extrusionOk="0" h="774" w="982">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a:gsLst>
              <a:gs pos="0">
                <a:srgbClr val="F7D2C5">
                  <a:alpha val="31764"/>
                </a:srgbClr>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87"/>
          <p:cNvSpPr/>
          <p:nvPr/>
        </p:nvSpPr>
        <p:spPr>
          <a:xfrm>
            <a:off x="1117600" y="2971800"/>
            <a:ext cx="3657600" cy="3581400"/>
          </a:xfrm>
          <a:prstGeom prst="rect">
            <a:avLst/>
          </a:prstGeom>
          <a:noFill/>
          <a:ln>
            <a:noFill/>
          </a:ln>
        </p:spPr>
        <p:txBody>
          <a:bodyPr anchorCtr="0" anchor="t" bIns="45700" lIns="91425" spcFirstLastPara="1" rIns="91425" wrap="square" tIns="45700">
            <a:noAutofit/>
          </a:bodyPr>
          <a:lstStyle/>
          <a:p>
            <a:pPr indent="-285750" lvl="1" marL="742950" marR="0" rtl="0" algn="l">
              <a:lnSpc>
                <a:spcPct val="80000"/>
              </a:lnSpc>
              <a:spcBef>
                <a:spcPts val="0"/>
              </a:spcBef>
              <a:spcAft>
                <a:spcPts val="0"/>
              </a:spcAft>
              <a:buClr>
                <a:schemeClr val="dk2"/>
              </a:buClr>
              <a:buSzPts val="1200"/>
              <a:buFont typeface="Noto Sans Symbols"/>
              <a:buNone/>
            </a:pPr>
            <a:r>
              <a:t/>
            </a:r>
            <a:endParaRPr b="0" i="1" sz="2000" u="none" cap="none" strike="noStrike">
              <a:solidFill>
                <a:schemeClr val="hlink"/>
              </a:solidFill>
              <a:latin typeface="Verdana"/>
              <a:ea typeface="Verdana"/>
              <a:cs typeface="Verdana"/>
              <a:sym typeface="Verdana"/>
            </a:endParaRPr>
          </a:p>
        </p:txBody>
      </p:sp>
      <p:grpSp>
        <p:nvGrpSpPr>
          <p:cNvPr id="875" name="Google Shape;875;p87"/>
          <p:cNvGrpSpPr/>
          <p:nvPr/>
        </p:nvGrpSpPr>
        <p:grpSpPr>
          <a:xfrm>
            <a:off x="914400" y="2571750"/>
            <a:ext cx="3860800" cy="3981450"/>
            <a:chOff x="3718" y="834"/>
            <a:chExt cx="1824" cy="2508"/>
          </a:xfrm>
        </p:grpSpPr>
        <p:sp>
          <p:nvSpPr>
            <p:cNvPr id="876" name="Google Shape;876;p87"/>
            <p:cNvSpPr/>
            <p:nvPr/>
          </p:nvSpPr>
          <p:spPr>
            <a:xfrm>
              <a:off x="3718" y="951"/>
              <a:ext cx="1824" cy="2391"/>
            </a:xfrm>
            <a:prstGeom prst="roundRect">
              <a:avLst>
                <a:gd fmla="val 4690" name="adj"/>
              </a:avLst>
            </a:prstGeom>
            <a:noFill/>
            <a:ln cap="flat" cmpd="sng" w="571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87"/>
            <p:cNvSpPr/>
            <p:nvPr/>
          </p:nvSpPr>
          <p:spPr>
            <a:xfrm>
              <a:off x="3888" y="864"/>
              <a:ext cx="1481" cy="218"/>
            </a:xfrm>
            <a:prstGeom prst="roundRect">
              <a:avLst>
                <a:gd fmla="val 50000" name="adj"/>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87"/>
            <p:cNvSpPr/>
            <p:nvPr/>
          </p:nvSpPr>
          <p:spPr>
            <a:xfrm flipH="1">
              <a:off x="5040" y="912"/>
              <a:ext cx="58" cy="109"/>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87"/>
            <p:cNvSpPr/>
            <p:nvPr/>
          </p:nvSpPr>
          <p:spPr>
            <a:xfrm flipH="1">
              <a:off x="4038" y="906"/>
              <a:ext cx="57" cy="109"/>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87"/>
            <p:cNvSpPr txBox="1"/>
            <p:nvPr/>
          </p:nvSpPr>
          <p:spPr>
            <a:xfrm>
              <a:off x="4156" y="834"/>
              <a:ext cx="879"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000">
                <a:solidFill>
                  <a:schemeClr val="lt1"/>
                </a:solidFill>
                <a:latin typeface="Times New Roman"/>
                <a:ea typeface="Times New Roman"/>
                <a:cs typeface="Times New Roman"/>
                <a:sym typeface="Times New Roman"/>
              </a:endParaRPr>
            </a:p>
          </p:txBody>
        </p:sp>
        <p:sp>
          <p:nvSpPr>
            <p:cNvPr id="881" name="Google Shape;881;p87"/>
            <p:cNvSpPr txBox="1"/>
            <p:nvPr/>
          </p:nvSpPr>
          <p:spPr>
            <a:xfrm>
              <a:off x="3778" y="1098"/>
              <a:ext cx="1695" cy="277"/>
            </a:xfrm>
            <a:prstGeom prst="rect">
              <a:avLst/>
            </a:prstGeom>
            <a:noFill/>
            <a:ln>
              <a:noFill/>
            </a:ln>
          </p:spPr>
          <p:txBody>
            <a:bodyPr anchorCtr="0" anchor="t" bIns="45700" lIns="91425" spcFirstLastPara="1" rIns="91425" wrap="square" tIns="45700">
              <a:spAutoFit/>
            </a:bodyPr>
            <a:lstStyle/>
            <a:p>
              <a:pPr indent="0" lvl="0" marL="0" marR="0" rtl="0" algn="just">
                <a:lnSpc>
                  <a:spcPct val="95000"/>
                </a:lnSpc>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grpSp>
      <p:sp>
        <p:nvSpPr>
          <p:cNvPr id="882" name="Google Shape;882;p87"/>
          <p:cNvSpPr/>
          <p:nvPr/>
        </p:nvSpPr>
        <p:spPr>
          <a:xfrm>
            <a:off x="812800" y="3962400"/>
            <a:ext cx="3860800" cy="3429000"/>
          </a:xfrm>
          <a:prstGeom prst="rect">
            <a:avLst/>
          </a:prstGeom>
          <a:noFill/>
          <a:ln>
            <a:noFill/>
          </a:ln>
        </p:spPr>
        <p:txBody>
          <a:bodyPr anchorCtr="0" anchor="ctr" bIns="45700" lIns="0" spcFirstLastPara="1" rIns="182875" wrap="square" tIns="45700">
            <a:noAutofit/>
          </a:bodyPr>
          <a:lstStyle/>
          <a:p>
            <a:pPr indent="-609600" lvl="0" marL="609600" marR="0" rtl="0" algn="just">
              <a:lnSpc>
                <a:spcPct val="80000"/>
              </a:lnSpc>
              <a:spcBef>
                <a:spcPts val="0"/>
              </a:spcBef>
              <a:spcAft>
                <a:spcPts val="0"/>
              </a:spcAft>
              <a:buNone/>
            </a:pPr>
            <a:r>
              <a:rPr b="1" lang="en-US" sz="2600">
                <a:solidFill>
                  <a:schemeClr val="dk1"/>
                </a:solidFill>
                <a:latin typeface="Verdana"/>
                <a:ea typeface="Verdana"/>
                <a:cs typeface="Verdana"/>
                <a:sym typeface="Verdana"/>
              </a:rPr>
              <a:t>	“</a:t>
            </a:r>
            <a:endParaRPr/>
          </a:p>
        </p:txBody>
      </p:sp>
      <p:sp>
        <p:nvSpPr>
          <p:cNvPr id="883" name="Google Shape;883;p87"/>
          <p:cNvSpPr/>
          <p:nvPr/>
        </p:nvSpPr>
        <p:spPr>
          <a:xfrm>
            <a:off x="914400" y="3048000"/>
            <a:ext cx="3860800" cy="3429000"/>
          </a:xfrm>
          <a:prstGeom prst="rect">
            <a:avLst/>
          </a:prstGeom>
        </p:spPr>
        <p:txBody>
          <a:bodyPr>
            <a:prstTxWarp prst="textPlain"/>
          </a:bodyPr>
          <a:lstStyle/>
          <a:p>
            <a:pPr lvl="0" algn="ctr"/>
            <a:r>
              <a:rPr b="1" i="0">
                <a:ln>
                  <a:noFill/>
                </a:ln>
                <a:solidFill>
                  <a:srgbClr val="000066"/>
                </a:solidFill>
                <a:latin typeface="Times New Roman"/>
              </a:rPr>
              <a:t>"Ra sức tranh thủ </a:t>
            </a:r>
            <a:br>
              <a:rPr b="1" i="0">
                <a:ln>
                  <a:noFill/>
                </a:ln>
                <a:solidFill>
                  <a:srgbClr val="000066"/>
                </a:solidFill>
                <a:latin typeface="Times New Roman"/>
              </a:rPr>
            </a:br>
            <a:r>
              <a:rPr b="1" i="0">
                <a:ln>
                  <a:noFill/>
                </a:ln>
                <a:solidFill>
                  <a:srgbClr val="000066"/>
                </a:solidFill>
                <a:latin typeface="Times New Roman"/>
              </a:rPr>
              <a:t>những điều kiện </a:t>
            </a:r>
            <a:br>
              <a:rPr b="1" i="0">
                <a:ln>
                  <a:noFill/>
                </a:ln>
                <a:solidFill>
                  <a:srgbClr val="000066"/>
                </a:solidFill>
                <a:latin typeface="Times New Roman"/>
              </a:rPr>
            </a:br>
            <a:r>
              <a:rPr b="1" i="0">
                <a:ln>
                  <a:noFill/>
                </a:ln>
                <a:solidFill>
                  <a:srgbClr val="000066"/>
                </a:solidFill>
                <a:latin typeface="Times New Roman"/>
              </a:rPr>
              <a:t>quốc tế thuận lợi </a:t>
            </a:r>
            <a:br>
              <a:rPr b="1" i="0">
                <a:ln>
                  <a:noFill/>
                </a:ln>
                <a:solidFill>
                  <a:srgbClr val="000066"/>
                </a:solidFill>
                <a:latin typeface="Times New Roman"/>
              </a:rPr>
            </a:br>
            <a:r>
              <a:rPr b="1" i="0">
                <a:ln>
                  <a:noFill/>
                </a:ln>
                <a:solidFill>
                  <a:srgbClr val="000066"/>
                </a:solidFill>
                <a:latin typeface="Times New Roman"/>
              </a:rPr>
              <a:t>để nhanh chóng hàn </a:t>
            </a:r>
            <a:br>
              <a:rPr b="1" i="0">
                <a:ln>
                  <a:noFill/>
                </a:ln>
                <a:solidFill>
                  <a:srgbClr val="000066"/>
                </a:solidFill>
                <a:latin typeface="Times New Roman"/>
              </a:rPr>
            </a:br>
            <a:r>
              <a:rPr b="1" i="0">
                <a:ln>
                  <a:noFill/>
                </a:ln>
                <a:solidFill>
                  <a:srgbClr val="000066"/>
                </a:solidFill>
                <a:latin typeface="Times New Roman"/>
              </a:rPr>
              <a:t>gắn những vết thương </a:t>
            </a:r>
            <a:br>
              <a:rPr b="1" i="0">
                <a:ln>
                  <a:noFill/>
                </a:ln>
                <a:solidFill>
                  <a:srgbClr val="000066"/>
                </a:solidFill>
                <a:latin typeface="Times New Roman"/>
              </a:rPr>
            </a:br>
            <a:r>
              <a:rPr b="1" i="0">
                <a:ln>
                  <a:noFill/>
                </a:ln>
                <a:solidFill>
                  <a:srgbClr val="000066"/>
                </a:solidFill>
                <a:latin typeface="Times New Roman"/>
              </a:rPr>
              <a:t>chiến tranh, xây dựng</a:t>
            </a:r>
            <a:br>
              <a:rPr b="1" i="0">
                <a:ln>
                  <a:noFill/>
                </a:ln>
                <a:solidFill>
                  <a:srgbClr val="000066"/>
                </a:solidFill>
                <a:latin typeface="Times New Roman"/>
              </a:rPr>
            </a:br>
            <a:r>
              <a:rPr b="1" i="0">
                <a:ln>
                  <a:noFill/>
                </a:ln>
                <a:solidFill>
                  <a:srgbClr val="000066"/>
                </a:solidFill>
                <a:latin typeface="Times New Roman"/>
              </a:rPr>
              <a:t> vật chất của </a:t>
            </a:r>
            <a:br>
              <a:rPr b="1" i="0">
                <a:ln>
                  <a:noFill/>
                </a:ln>
                <a:solidFill>
                  <a:srgbClr val="000066"/>
                </a:solidFill>
                <a:latin typeface="Times New Roman"/>
              </a:rPr>
            </a:br>
            <a:r>
              <a:rPr b="1" i="0">
                <a:ln>
                  <a:noFill/>
                </a:ln>
                <a:solidFill>
                  <a:srgbClr val="000066"/>
                </a:solidFill>
                <a:latin typeface="Times New Roman"/>
              </a:rPr>
              <a:t>CNXH ở nước ta"</a:t>
            </a:r>
          </a:p>
        </p:txBody>
      </p:sp>
      <p:sp>
        <p:nvSpPr>
          <p:cNvPr id="884" name="Google Shape;884;p87"/>
          <p:cNvSpPr/>
          <p:nvPr/>
        </p:nvSpPr>
        <p:spPr>
          <a:xfrm>
            <a:off x="1873251" y="2605088"/>
            <a:ext cx="1727200" cy="304800"/>
          </a:xfrm>
          <a:prstGeom prst="rect">
            <a:avLst/>
          </a:prstGeom>
        </p:spPr>
        <p:txBody>
          <a:bodyPr>
            <a:prstTxWarp prst="textPlain"/>
          </a:bodyPr>
          <a:lstStyle/>
          <a:p>
            <a:pPr lvl="0" algn="ctr"/>
            <a:r>
              <a:rPr b="0" i="0">
                <a:ln>
                  <a:noFill/>
                </a:ln>
                <a:solidFill>
                  <a:schemeClr val="lt1"/>
                </a:solidFill>
                <a:latin typeface="Arial"/>
              </a:rPr>
              <a:t>®¹i héi iV</a:t>
            </a:r>
          </a:p>
        </p:txBody>
      </p:sp>
      <p:sp>
        <p:nvSpPr>
          <p:cNvPr id="885" name="Google Shape;885;p87"/>
          <p:cNvSpPr/>
          <p:nvPr/>
        </p:nvSpPr>
        <p:spPr>
          <a:xfrm>
            <a:off x="6908800" y="2609850"/>
            <a:ext cx="3657600" cy="3581400"/>
          </a:xfrm>
          <a:prstGeom prst="rect">
            <a:avLst/>
          </a:prstGeom>
          <a:noFill/>
          <a:ln>
            <a:noFill/>
          </a:ln>
        </p:spPr>
        <p:txBody>
          <a:bodyPr anchorCtr="0" anchor="t" bIns="45700" lIns="91425" spcFirstLastPara="1" rIns="91425" wrap="square" tIns="45700">
            <a:noAutofit/>
          </a:bodyPr>
          <a:lstStyle/>
          <a:p>
            <a:pPr indent="-285750" lvl="1" marL="742950" marR="0" rtl="0" algn="l">
              <a:lnSpc>
                <a:spcPct val="80000"/>
              </a:lnSpc>
              <a:spcBef>
                <a:spcPts val="0"/>
              </a:spcBef>
              <a:spcAft>
                <a:spcPts val="0"/>
              </a:spcAft>
              <a:buClr>
                <a:schemeClr val="dk2"/>
              </a:buClr>
              <a:buSzPts val="1200"/>
              <a:buFont typeface="Noto Sans Symbols"/>
              <a:buNone/>
            </a:pPr>
            <a:r>
              <a:t/>
            </a:r>
            <a:endParaRPr b="0" i="1" sz="2000" u="none" cap="none" strike="noStrike">
              <a:solidFill>
                <a:schemeClr val="hlink"/>
              </a:solidFill>
              <a:latin typeface="Verdana"/>
              <a:ea typeface="Verdana"/>
              <a:cs typeface="Verdana"/>
              <a:sym typeface="Verdana"/>
            </a:endParaRPr>
          </a:p>
        </p:txBody>
      </p:sp>
      <p:grpSp>
        <p:nvGrpSpPr>
          <p:cNvPr id="886" name="Google Shape;886;p87"/>
          <p:cNvGrpSpPr/>
          <p:nvPr/>
        </p:nvGrpSpPr>
        <p:grpSpPr>
          <a:xfrm>
            <a:off x="6807200" y="2181225"/>
            <a:ext cx="3860800" cy="3981450"/>
            <a:chOff x="3718" y="834"/>
            <a:chExt cx="1824" cy="2508"/>
          </a:xfrm>
        </p:grpSpPr>
        <p:sp>
          <p:nvSpPr>
            <p:cNvPr id="887" name="Google Shape;887;p87"/>
            <p:cNvSpPr/>
            <p:nvPr/>
          </p:nvSpPr>
          <p:spPr>
            <a:xfrm>
              <a:off x="3718" y="951"/>
              <a:ext cx="1824" cy="2391"/>
            </a:xfrm>
            <a:prstGeom prst="roundRect">
              <a:avLst>
                <a:gd fmla="val 4690" name="adj"/>
              </a:avLst>
            </a:prstGeom>
            <a:noFill/>
            <a:ln cap="flat" cmpd="sng" w="571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87"/>
            <p:cNvSpPr/>
            <p:nvPr/>
          </p:nvSpPr>
          <p:spPr>
            <a:xfrm>
              <a:off x="3888" y="864"/>
              <a:ext cx="1481" cy="218"/>
            </a:xfrm>
            <a:prstGeom prst="roundRect">
              <a:avLst>
                <a:gd fmla="val 50000" name="adj"/>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87"/>
            <p:cNvSpPr/>
            <p:nvPr/>
          </p:nvSpPr>
          <p:spPr>
            <a:xfrm flipH="1">
              <a:off x="5040" y="912"/>
              <a:ext cx="58" cy="109"/>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87"/>
            <p:cNvSpPr/>
            <p:nvPr/>
          </p:nvSpPr>
          <p:spPr>
            <a:xfrm flipH="1">
              <a:off x="4038" y="906"/>
              <a:ext cx="57" cy="109"/>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87"/>
            <p:cNvSpPr txBox="1"/>
            <p:nvPr/>
          </p:nvSpPr>
          <p:spPr>
            <a:xfrm>
              <a:off x="4156" y="834"/>
              <a:ext cx="879"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000">
                <a:solidFill>
                  <a:schemeClr val="lt1"/>
                </a:solidFill>
                <a:latin typeface="Times New Roman"/>
                <a:ea typeface="Times New Roman"/>
                <a:cs typeface="Times New Roman"/>
                <a:sym typeface="Times New Roman"/>
              </a:endParaRPr>
            </a:p>
          </p:txBody>
        </p:sp>
        <p:sp>
          <p:nvSpPr>
            <p:cNvPr id="892" name="Google Shape;892;p87"/>
            <p:cNvSpPr txBox="1"/>
            <p:nvPr/>
          </p:nvSpPr>
          <p:spPr>
            <a:xfrm>
              <a:off x="3778" y="1098"/>
              <a:ext cx="1695" cy="277"/>
            </a:xfrm>
            <a:prstGeom prst="rect">
              <a:avLst/>
            </a:prstGeom>
            <a:noFill/>
            <a:ln>
              <a:noFill/>
            </a:ln>
          </p:spPr>
          <p:txBody>
            <a:bodyPr anchorCtr="0" anchor="t" bIns="45700" lIns="91425" spcFirstLastPara="1" rIns="91425" wrap="square" tIns="45700">
              <a:spAutoFit/>
            </a:bodyPr>
            <a:lstStyle/>
            <a:p>
              <a:pPr indent="0" lvl="0" marL="0" marR="0" rtl="0" algn="just">
                <a:lnSpc>
                  <a:spcPct val="95000"/>
                </a:lnSpc>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grpSp>
      <p:sp>
        <p:nvSpPr>
          <p:cNvPr id="893" name="Google Shape;893;p87"/>
          <p:cNvSpPr/>
          <p:nvPr/>
        </p:nvSpPr>
        <p:spPr>
          <a:xfrm>
            <a:off x="6604000" y="2705100"/>
            <a:ext cx="3860800" cy="3429000"/>
          </a:xfrm>
          <a:prstGeom prst="rect">
            <a:avLst/>
          </a:prstGeom>
          <a:noFill/>
          <a:ln>
            <a:noFill/>
          </a:ln>
        </p:spPr>
        <p:txBody>
          <a:bodyPr anchorCtr="0" anchor="ctr" bIns="45700" lIns="0" spcFirstLastPara="1" rIns="182875" wrap="square" tIns="45700">
            <a:noAutofit/>
          </a:bodyPr>
          <a:lstStyle/>
          <a:p>
            <a:pPr indent="-609600" lvl="0" marL="609600" marR="0" rtl="0" algn="just">
              <a:lnSpc>
                <a:spcPct val="80000"/>
              </a:lnSpc>
              <a:spcBef>
                <a:spcPts val="0"/>
              </a:spcBef>
              <a:spcAft>
                <a:spcPts val="0"/>
              </a:spcAft>
              <a:buNone/>
            </a:pPr>
            <a:r>
              <a:rPr b="1" lang="en-US" sz="2600">
                <a:solidFill>
                  <a:schemeClr val="dk1"/>
                </a:solidFill>
                <a:latin typeface="Verdana"/>
                <a:ea typeface="Verdana"/>
                <a:cs typeface="Verdana"/>
                <a:sym typeface="Verdana"/>
              </a:rPr>
              <a:t>	“</a:t>
            </a:r>
            <a:endParaRPr/>
          </a:p>
        </p:txBody>
      </p:sp>
      <p:sp>
        <p:nvSpPr>
          <p:cNvPr id="894" name="Google Shape;894;p87"/>
          <p:cNvSpPr/>
          <p:nvPr/>
        </p:nvSpPr>
        <p:spPr>
          <a:xfrm>
            <a:off x="6705600" y="2667000"/>
            <a:ext cx="3860800" cy="3429000"/>
          </a:xfrm>
          <a:prstGeom prst="rect">
            <a:avLst/>
          </a:prstGeom>
        </p:spPr>
        <p:txBody>
          <a:bodyPr>
            <a:prstTxWarp prst="textPlain"/>
          </a:bodyPr>
          <a:lstStyle/>
          <a:p>
            <a:pPr lvl="0" algn="ctr"/>
            <a:r>
              <a:rPr b="1" i="0">
                <a:ln>
                  <a:noFill/>
                </a:ln>
                <a:solidFill>
                  <a:schemeClr val="dk1"/>
                </a:solidFill>
                <a:latin typeface="Times New Roman"/>
              </a:rPr>
              <a:t>Công tác mặt trận</a:t>
            </a:r>
            <a:br>
              <a:rPr b="1" i="0">
                <a:ln>
                  <a:noFill/>
                </a:ln>
                <a:solidFill>
                  <a:schemeClr val="dk1"/>
                </a:solidFill>
                <a:latin typeface="Times New Roman"/>
              </a:rPr>
            </a:br>
            <a:r>
              <a:rPr b="1" i="0">
                <a:ln>
                  <a:noFill/>
                </a:ln>
                <a:solidFill>
                  <a:schemeClr val="dk1"/>
                </a:solidFill>
                <a:latin typeface="Times New Roman"/>
              </a:rPr>
              <a:t>phải trở thành một</a:t>
            </a:r>
            <a:br>
              <a:rPr b="1" i="0">
                <a:ln>
                  <a:noFill/>
                </a:ln>
                <a:solidFill>
                  <a:schemeClr val="dk1"/>
                </a:solidFill>
                <a:latin typeface="Times New Roman"/>
              </a:rPr>
            </a:br>
            <a:r>
              <a:rPr b="1" i="0">
                <a:ln>
                  <a:noFill/>
                </a:ln>
                <a:solidFill>
                  <a:schemeClr val="dk1"/>
                </a:solidFill>
                <a:latin typeface="Times New Roman"/>
              </a:rPr>
              <a:t>mặt trận chủ động</a:t>
            </a:r>
            <a:br>
              <a:rPr b="1" i="0">
                <a:ln>
                  <a:noFill/>
                </a:ln>
                <a:solidFill>
                  <a:schemeClr val="dk1"/>
                </a:solidFill>
                <a:latin typeface="Times New Roman"/>
              </a:rPr>
            </a:br>
            <a:r>
              <a:rPr b="1" i="0">
                <a:ln>
                  <a:noFill/>
                </a:ln>
                <a:solidFill>
                  <a:schemeClr val="dk1"/>
                </a:solidFill>
                <a:latin typeface="Times New Roman"/>
              </a:rPr>
              <a:t>tích cực trong đấu</a:t>
            </a:r>
            <a:br>
              <a:rPr b="1" i="0">
                <a:ln>
                  <a:noFill/>
                </a:ln>
                <a:solidFill>
                  <a:schemeClr val="dk1"/>
                </a:solidFill>
                <a:latin typeface="Times New Roman"/>
              </a:rPr>
            </a:br>
            <a:r>
              <a:rPr b="1" i="0">
                <a:ln>
                  <a:noFill/>
                </a:ln>
                <a:solidFill>
                  <a:schemeClr val="dk1"/>
                </a:solidFill>
                <a:latin typeface="Times New Roman"/>
              </a:rPr>
              <a:t>tranh nhằm làm thất</a:t>
            </a:r>
            <a:br>
              <a:rPr b="1" i="0">
                <a:ln>
                  <a:noFill/>
                </a:ln>
                <a:solidFill>
                  <a:schemeClr val="dk1"/>
                </a:solidFill>
                <a:latin typeface="Times New Roman"/>
              </a:rPr>
            </a:br>
            <a:r>
              <a:rPr b="1" i="0">
                <a:ln>
                  <a:noFill/>
                </a:ln>
                <a:solidFill>
                  <a:schemeClr val="dk1"/>
                </a:solidFill>
                <a:latin typeface="Times New Roman"/>
              </a:rPr>
              <a:t>bại chính sách của</a:t>
            </a:r>
            <a:br>
              <a:rPr b="1" i="0">
                <a:ln>
                  <a:noFill/>
                </a:ln>
                <a:solidFill>
                  <a:schemeClr val="dk1"/>
                </a:solidFill>
                <a:latin typeface="Times New Roman"/>
              </a:rPr>
            </a:br>
            <a:r>
              <a:rPr b="1" i="0">
                <a:ln>
                  <a:noFill/>
                </a:ln>
                <a:solidFill>
                  <a:schemeClr val="dk1"/>
                </a:solidFill>
                <a:latin typeface="Times New Roman"/>
              </a:rPr>
              <a:t>các thế lực hiếu chiến</a:t>
            </a:r>
            <a:br>
              <a:rPr b="1" i="0">
                <a:ln>
                  <a:noFill/>
                </a:ln>
                <a:solidFill>
                  <a:schemeClr val="dk1"/>
                </a:solidFill>
                <a:latin typeface="Times New Roman"/>
              </a:rPr>
            </a:br>
            <a:r>
              <a:rPr b="1" i="0">
                <a:ln>
                  <a:noFill/>
                </a:ln>
                <a:solidFill>
                  <a:schemeClr val="dk1"/>
                </a:solidFill>
                <a:latin typeface="Times New Roman"/>
              </a:rPr>
              <a:t>mưu toan chống phá</a:t>
            </a:r>
            <a:br>
              <a:rPr b="1" i="0">
                <a:ln>
                  <a:noFill/>
                </a:ln>
                <a:solidFill>
                  <a:schemeClr val="dk1"/>
                </a:solidFill>
                <a:latin typeface="Times New Roman"/>
              </a:rPr>
            </a:br>
            <a:r>
              <a:rPr b="1" i="0">
                <a:ln>
                  <a:noFill/>
                </a:ln>
                <a:solidFill>
                  <a:schemeClr val="dk1"/>
                </a:solidFill>
                <a:latin typeface="Times New Roman"/>
              </a:rPr>
              <a:t>cách mạng nước ta</a:t>
            </a:r>
          </a:p>
        </p:txBody>
      </p:sp>
      <p:sp>
        <p:nvSpPr>
          <p:cNvPr id="895" name="Google Shape;895;p87"/>
          <p:cNvSpPr/>
          <p:nvPr/>
        </p:nvSpPr>
        <p:spPr>
          <a:xfrm>
            <a:off x="7664451" y="2243138"/>
            <a:ext cx="1727200" cy="304800"/>
          </a:xfrm>
          <a:prstGeom prst="rect">
            <a:avLst/>
          </a:prstGeom>
        </p:spPr>
        <p:txBody>
          <a:bodyPr>
            <a:prstTxWarp prst="textPlain"/>
          </a:bodyPr>
          <a:lstStyle/>
          <a:p>
            <a:pPr lvl="0" algn="ctr"/>
            <a:r>
              <a:rPr b="0" i="0">
                <a:ln>
                  <a:noFill/>
                </a:ln>
                <a:solidFill>
                  <a:schemeClr val="lt1"/>
                </a:solidFill>
                <a:latin typeface="Arial"/>
              </a:rPr>
              <a:t>®¹i héi V</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500"/>
                                        <p:tgtEl>
                                          <p:spTgt spid="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8"/>
          <p:cNvSpPr txBox="1"/>
          <p:nvPr/>
        </p:nvSpPr>
        <p:spPr>
          <a:xfrm>
            <a:off x="2512291" y="517236"/>
            <a:ext cx="8229600" cy="57943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200">
                <a:solidFill>
                  <a:schemeClr val="dk1"/>
                </a:solidFill>
                <a:latin typeface="Calibri"/>
                <a:ea typeface="Calibri"/>
                <a:cs typeface="Calibri"/>
                <a:sym typeface="Calibri"/>
              </a:rPr>
              <a:t>Về quan hệ với các nước</a:t>
            </a:r>
            <a:endParaRPr/>
          </a:p>
        </p:txBody>
      </p:sp>
      <p:sp>
        <p:nvSpPr>
          <p:cNvPr id="901" name="Google Shape;901;p88"/>
          <p:cNvSpPr txBox="1"/>
          <p:nvPr/>
        </p:nvSpPr>
        <p:spPr>
          <a:xfrm>
            <a:off x="812800" y="1524000"/>
            <a:ext cx="11379200" cy="3693319"/>
          </a:xfrm>
          <a:prstGeom prst="rect">
            <a:avLst/>
          </a:prstGeom>
          <a:noFill/>
          <a:ln>
            <a:noFill/>
          </a:ln>
        </p:spPr>
        <p:txBody>
          <a:bodyPr anchorCtr="0" anchor="t" bIns="45700" lIns="91425" spcFirstLastPara="1" rIns="91425" wrap="square" tIns="45700">
            <a:spAutoFit/>
          </a:bodyPr>
          <a:lstStyle/>
          <a:p>
            <a:pPr indent="-165100" lvl="0" marL="0" marR="0" rtl="0" algn="just">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 Đoàn kết và hợp tác toàn diện với Liên Xô</a:t>
            </a:r>
            <a:endParaRPr/>
          </a:p>
          <a:p>
            <a:pPr indent="-165100" lvl="0" marL="0" marR="0" rtl="0" algn="just">
              <a:spcBef>
                <a:spcPts val="130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 Việt Nam – Lào – Campuchia có ý nghĩa sống còn đối với vận mệnh 3 nước</a:t>
            </a:r>
            <a:endParaRPr/>
          </a:p>
          <a:p>
            <a:pPr indent="-165100" lvl="0" marL="0" marR="0" rtl="0" algn="just">
              <a:spcBef>
                <a:spcPts val="130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 Kêu gọi các nước ASEAN cùng 3 nước Đông Dương xây dựng Đông Nam Á hoà bình, ổn định</a:t>
            </a:r>
            <a:endParaRPr/>
          </a:p>
          <a:p>
            <a:pPr indent="-165100" lvl="0" marL="0" marR="0" rtl="0" algn="just">
              <a:spcBef>
                <a:spcPts val="130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 Khôi phục quan hệ với Trung Quốc trên nguyên tắc cùng tồn tại hoà bình.</a:t>
            </a:r>
            <a:endParaRPr/>
          </a:p>
          <a:p>
            <a:pPr indent="-165100" lvl="0" marL="0" marR="0" rtl="0" algn="just">
              <a:spcBef>
                <a:spcPts val="130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 Thiết lập và mở rộng quan hệ bình thường về mọi mặt với tất cả các nước không phân biệt chế độ chính trị</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9"/>
          <p:cNvSpPr txBox="1"/>
          <p:nvPr/>
        </p:nvSpPr>
        <p:spPr>
          <a:xfrm>
            <a:off x="1320800" y="1828801"/>
            <a:ext cx="10464800"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Từ 1975 đến 1977: Việt Nam đã thiết lập thêm quan hệ ngiao với 23 nước.</a:t>
            </a:r>
            <a:endParaRPr/>
          </a:p>
          <a:p>
            <a:pPr indent="0" lvl="0" marL="0" marR="0" rtl="0" algn="l">
              <a:spcBef>
                <a:spcPts val="400"/>
              </a:spcBef>
              <a:spcAft>
                <a:spcPts val="0"/>
              </a:spcAft>
              <a:buNone/>
            </a:pPr>
            <a:r>
              <a:rPr b="1" lang="en-US" sz="2000" u="sng">
                <a:solidFill>
                  <a:schemeClr val="dk1"/>
                </a:solidFill>
                <a:latin typeface="Times New Roman"/>
                <a:ea typeface="Times New Roman"/>
                <a:cs typeface="Times New Roman"/>
                <a:sym typeface="Times New Roman"/>
              </a:rPr>
              <a:t>VN tham gia các tổ chức quốc tế: </a:t>
            </a:r>
            <a:endParaRPr/>
          </a:p>
          <a:p>
            <a:pPr indent="0" lvl="0" marL="0" marR="0" rtl="0" algn="l">
              <a:spcBef>
                <a:spcPts val="400"/>
              </a:spcBef>
              <a:spcAft>
                <a:spcPts val="0"/>
              </a:spcAft>
              <a:buNone/>
            </a:pPr>
            <a:r>
              <a:rPr b="1" lang="en-US" sz="2000">
                <a:solidFill>
                  <a:schemeClr val="dk1"/>
                </a:solidFill>
                <a:latin typeface="Times New Roman"/>
                <a:ea typeface="Times New Roman"/>
                <a:cs typeface="Times New Roman"/>
                <a:sym typeface="Times New Roman"/>
              </a:rPr>
              <a:t>- IMF(15/9/1976)</a:t>
            </a:r>
            <a:endParaRPr/>
          </a:p>
          <a:p>
            <a:pPr indent="-127000" lvl="0" marL="0" marR="0" rtl="0" algn="l">
              <a:spcBef>
                <a:spcPts val="4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 WB (21/9/1976)</a:t>
            </a:r>
            <a:endParaRPr/>
          </a:p>
          <a:p>
            <a:pPr indent="-127000" lvl="0" marL="0" marR="0" rtl="0" algn="l">
              <a:spcBef>
                <a:spcPts val="4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 ADB: Ngân hàng phát triển Châu Á (23/9/1976)</a:t>
            </a:r>
            <a:endParaRPr/>
          </a:p>
          <a:p>
            <a:pPr indent="-127000" lvl="0" marL="0" marR="0" rtl="0" algn="l">
              <a:spcBef>
                <a:spcPts val="4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 Gia nhập hội đồng tương trợ kinh tế (SEV) 29/6/1978</a:t>
            </a:r>
            <a:endParaRPr/>
          </a:p>
          <a:p>
            <a:pPr indent="-127000" lvl="0" marL="0" marR="0" rtl="0" algn="l">
              <a:spcBef>
                <a:spcPts val="4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 Ký hiệp ước hữu nghị và hợp tác toàn diện với Liên Xô (31/11/1978)</a:t>
            </a:r>
            <a:endParaRPr/>
          </a:p>
          <a:p>
            <a:pPr indent="0" lvl="0" marL="0" marR="0" rtl="0" algn="l">
              <a:spcBef>
                <a:spcPts val="400"/>
              </a:spcBef>
              <a:spcAft>
                <a:spcPts val="0"/>
              </a:spcAft>
              <a:buNone/>
            </a:pPr>
            <a:r>
              <a:rPr b="1" lang="en-US" sz="2000">
                <a:solidFill>
                  <a:schemeClr val="dk1"/>
                </a:solidFill>
                <a:latin typeface="Times New Roman"/>
                <a:ea typeface="Times New Roman"/>
                <a:cs typeface="Times New Roman"/>
                <a:sym typeface="Times New Roman"/>
              </a:rPr>
              <a:t>- Liên Hợp quốc (20/9/1977)</a:t>
            </a:r>
            <a:endParaRPr/>
          </a:p>
          <a:p>
            <a:pPr indent="-127000" lvl="0" marL="0" marR="0" rtl="0" algn="l">
              <a:spcBef>
                <a:spcPts val="4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 ASEAN (28/7/1995)</a:t>
            </a:r>
            <a:endParaRPr/>
          </a:p>
          <a:p>
            <a:pPr indent="-127000" lvl="0" marL="0" marR="0" rtl="0" algn="l">
              <a:spcBef>
                <a:spcPts val="4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 WTO (11/1/2007)</a:t>
            </a:r>
            <a:endParaRPr/>
          </a:p>
          <a:p>
            <a:pPr indent="0" lvl="0" marL="0" marR="0" rtl="0" algn="l">
              <a:spcBef>
                <a:spcPts val="400"/>
              </a:spcBef>
              <a:spcAft>
                <a:spcPts val="0"/>
              </a:spcAft>
              <a:buNone/>
            </a:pPr>
            <a:r>
              <a:rPr b="1" lang="en-US" sz="20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p:nvPr/>
        </p:nvSpPr>
        <p:spPr>
          <a:xfrm>
            <a:off x="406400" y="3099783"/>
            <a:ext cx="11176000" cy="1569660"/>
          </a:xfrm>
          <a:prstGeom prst="rect">
            <a:avLst/>
          </a:prstGeom>
          <a:noFill/>
          <a:ln>
            <a:noFill/>
          </a:ln>
        </p:spPr>
        <p:txBody>
          <a:bodyPr anchorCtr="0" anchor="ctr" bIns="45700" lIns="91425" spcFirstLastPara="1" rIns="91425" wrap="square" tIns="45700">
            <a:spAutoFit/>
          </a:bodyPr>
          <a:lstStyle/>
          <a:p>
            <a:pPr indent="457200" lvl="0" marL="0" marR="0" rtl="0" algn="just">
              <a:spcBef>
                <a:spcPts val="0"/>
              </a:spcBef>
              <a:spcAft>
                <a:spcPts val="0"/>
              </a:spcAft>
              <a:buNone/>
            </a:pPr>
            <a:r>
              <a:rPr lang="en-US" sz="2400">
                <a:solidFill>
                  <a:srgbClr val="000066"/>
                </a:solidFill>
                <a:latin typeface="Calibri"/>
                <a:ea typeface="Calibri"/>
                <a:cs typeface="Calibri"/>
                <a:sym typeface="Calibri"/>
              </a:rPr>
              <a:t>- Đại  hội đại biểu toàn quốc lần VI với tinh thần “nhìn thẳng vào sự thật, đánh giá đúng sự thật, nói rõ sự thật” đã chỉ ra những sai lầm trong nhận thức và chủ trương công nghiệp hóa thời kỳ 1960-1985:</a:t>
            </a:r>
            <a:endParaRPr sz="2400">
              <a:solidFill>
                <a:srgbClr val="000066"/>
              </a:solidFill>
              <a:latin typeface="Calibri"/>
              <a:ea typeface="Calibri"/>
              <a:cs typeface="Calibri"/>
              <a:sym typeface="Calibri"/>
            </a:endParaRPr>
          </a:p>
          <a:p>
            <a:pPr indent="457200" lvl="0" marL="0" marR="0" rtl="0" algn="just">
              <a:spcBef>
                <a:spcPts val="0"/>
              </a:spcBef>
              <a:spcAft>
                <a:spcPts val="0"/>
              </a:spcAft>
              <a:buNone/>
            </a:pPr>
            <a:r>
              <a:rPr lang="en-US" sz="2400">
                <a:solidFill>
                  <a:srgbClr val="000066"/>
                </a:solidFill>
                <a:latin typeface="Calibri"/>
                <a:ea typeface="Calibri"/>
                <a:cs typeface="Calibri"/>
                <a:sym typeface="Calibri"/>
              </a:rPr>
              <a:t>+ Sai lầm trong việc xác định mục tiêu và bước đi, do tư tưởng chỉ đạo</a:t>
            </a:r>
            <a:endParaRPr sz="2400">
              <a:solidFill>
                <a:srgbClr val="000066"/>
              </a:solidFill>
              <a:latin typeface="Calibri"/>
              <a:ea typeface="Calibri"/>
              <a:cs typeface="Calibri"/>
              <a:sym typeface="Calibri"/>
            </a:endParaRPr>
          </a:p>
        </p:txBody>
      </p:sp>
      <p:sp>
        <p:nvSpPr>
          <p:cNvPr id="157" name="Google Shape;157;p9"/>
          <p:cNvSpPr/>
          <p:nvPr/>
        </p:nvSpPr>
        <p:spPr>
          <a:xfrm>
            <a:off x="1930400" y="533400"/>
            <a:ext cx="101600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CC"/>
                </a:solidFill>
                <a:latin typeface="Calibri"/>
                <a:ea typeface="Calibri"/>
                <a:cs typeface="Calibri"/>
                <a:sym typeface="Calibri"/>
              </a:rPr>
              <a:t>Quá trình đổi mới tư duy về công nghiệp hoá</a:t>
            </a:r>
            <a:endParaRPr i="1" sz="2400">
              <a:solidFill>
                <a:srgbClr val="008000"/>
              </a:solidFill>
              <a:latin typeface="Calibri"/>
              <a:ea typeface="Calibri"/>
              <a:cs typeface="Calibri"/>
              <a:sym typeface="Calibri"/>
            </a:endParaRPr>
          </a:p>
        </p:txBody>
      </p:sp>
      <p:sp>
        <p:nvSpPr>
          <p:cNvPr id="158" name="Google Shape;158;p9"/>
          <p:cNvSpPr txBox="1"/>
          <p:nvPr/>
        </p:nvSpPr>
        <p:spPr>
          <a:xfrm>
            <a:off x="914400" y="1600201"/>
            <a:ext cx="10464800" cy="701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008000"/>
                </a:solidFill>
                <a:latin typeface="Arial"/>
                <a:ea typeface="Arial"/>
                <a:cs typeface="Arial"/>
                <a:sym typeface="Arial"/>
              </a:rPr>
              <a:t>Đại hội  VI của Đảng phê phán sai lầm trong nhận thức và chủ trương công nghiệp hoá thời kỳ 1960-1985</a:t>
            </a:r>
            <a:endParaRPr i="1" sz="2000">
              <a:solidFill>
                <a:srgbClr val="008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5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500"/>
                                        <p:tgtEl>
                                          <p:spTgt spid="15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p:nvPr/>
        </p:nvSpPr>
        <p:spPr>
          <a:xfrm>
            <a:off x="6604000" y="1295400"/>
            <a:ext cx="1955800" cy="990600"/>
          </a:xfrm>
          <a:custGeom>
            <a:rect b="b" l="l" r="r" t="t"/>
            <a:pathLst>
              <a:path extrusionOk="0" h="774" w="982">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a:gsLst>
              <a:gs pos="0">
                <a:srgbClr val="CAB4BE">
                  <a:alpha val="31764"/>
                </a:srgbClr>
              </a:gs>
              <a:gs pos="100000">
                <a:schemeClr val="folHlink"/>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90"/>
          <p:cNvSpPr/>
          <p:nvPr/>
        </p:nvSpPr>
        <p:spPr>
          <a:xfrm>
            <a:off x="2641600" y="1828800"/>
            <a:ext cx="1955800" cy="1066800"/>
          </a:xfrm>
          <a:custGeom>
            <a:rect b="b" l="l" r="r" t="t"/>
            <a:pathLst>
              <a:path extrusionOk="0" h="774" w="982">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a:gsLst>
              <a:gs pos="0">
                <a:srgbClr val="F7D2C5">
                  <a:alpha val="31764"/>
                </a:srgbClr>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90"/>
          <p:cNvSpPr/>
          <p:nvPr/>
        </p:nvSpPr>
        <p:spPr>
          <a:xfrm>
            <a:off x="304800" y="3276600"/>
            <a:ext cx="3657600" cy="3581400"/>
          </a:xfrm>
          <a:prstGeom prst="rect">
            <a:avLst/>
          </a:prstGeom>
          <a:noFill/>
          <a:ln>
            <a:noFill/>
          </a:ln>
        </p:spPr>
        <p:txBody>
          <a:bodyPr anchorCtr="0" anchor="t" bIns="45700" lIns="91425" spcFirstLastPara="1" rIns="91425" wrap="square" tIns="45700">
            <a:noAutofit/>
          </a:bodyPr>
          <a:lstStyle/>
          <a:p>
            <a:pPr indent="-285750" lvl="1" marL="742950" marR="0" rtl="0" algn="l">
              <a:lnSpc>
                <a:spcPct val="80000"/>
              </a:lnSpc>
              <a:spcBef>
                <a:spcPts val="0"/>
              </a:spcBef>
              <a:spcAft>
                <a:spcPts val="0"/>
              </a:spcAft>
              <a:buClr>
                <a:schemeClr val="dk2"/>
              </a:buClr>
              <a:buSzPts val="1200"/>
              <a:buFont typeface="Noto Sans Symbols"/>
              <a:buNone/>
            </a:pPr>
            <a:r>
              <a:t/>
            </a:r>
            <a:endParaRPr b="0" i="1" sz="2000" u="none" cap="none" strike="noStrike">
              <a:solidFill>
                <a:schemeClr val="hlink"/>
              </a:solidFill>
              <a:latin typeface="Verdana"/>
              <a:ea typeface="Verdana"/>
              <a:cs typeface="Verdana"/>
              <a:sym typeface="Verdana"/>
            </a:endParaRPr>
          </a:p>
        </p:txBody>
      </p:sp>
      <p:grpSp>
        <p:nvGrpSpPr>
          <p:cNvPr id="914" name="Google Shape;914;p90"/>
          <p:cNvGrpSpPr/>
          <p:nvPr/>
        </p:nvGrpSpPr>
        <p:grpSpPr>
          <a:xfrm>
            <a:off x="133351" y="2876550"/>
            <a:ext cx="3860800" cy="3981450"/>
            <a:chOff x="3718" y="834"/>
            <a:chExt cx="1824" cy="2508"/>
          </a:xfrm>
        </p:grpSpPr>
        <p:sp>
          <p:nvSpPr>
            <p:cNvPr id="915" name="Google Shape;915;p90"/>
            <p:cNvSpPr/>
            <p:nvPr/>
          </p:nvSpPr>
          <p:spPr>
            <a:xfrm>
              <a:off x="3718" y="951"/>
              <a:ext cx="1824" cy="2391"/>
            </a:xfrm>
            <a:prstGeom prst="roundRect">
              <a:avLst>
                <a:gd fmla="val 4690" name="adj"/>
              </a:avLst>
            </a:prstGeom>
            <a:noFill/>
            <a:ln cap="flat" cmpd="sng" w="571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90"/>
            <p:cNvSpPr/>
            <p:nvPr/>
          </p:nvSpPr>
          <p:spPr>
            <a:xfrm>
              <a:off x="3888" y="864"/>
              <a:ext cx="1481" cy="218"/>
            </a:xfrm>
            <a:prstGeom prst="roundRect">
              <a:avLst>
                <a:gd fmla="val 50000" name="adj"/>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90"/>
            <p:cNvSpPr/>
            <p:nvPr/>
          </p:nvSpPr>
          <p:spPr>
            <a:xfrm flipH="1">
              <a:off x="5040" y="912"/>
              <a:ext cx="58" cy="109"/>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90"/>
            <p:cNvSpPr/>
            <p:nvPr/>
          </p:nvSpPr>
          <p:spPr>
            <a:xfrm flipH="1">
              <a:off x="4038" y="906"/>
              <a:ext cx="57" cy="109"/>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90"/>
            <p:cNvSpPr txBox="1"/>
            <p:nvPr/>
          </p:nvSpPr>
          <p:spPr>
            <a:xfrm>
              <a:off x="4156" y="834"/>
              <a:ext cx="879"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000">
                <a:solidFill>
                  <a:schemeClr val="lt1"/>
                </a:solidFill>
                <a:latin typeface="Times New Roman"/>
                <a:ea typeface="Times New Roman"/>
                <a:cs typeface="Times New Roman"/>
                <a:sym typeface="Times New Roman"/>
              </a:endParaRPr>
            </a:p>
          </p:txBody>
        </p:sp>
        <p:sp>
          <p:nvSpPr>
            <p:cNvPr id="920" name="Google Shape;920;p90"/>
            <p:cNvSpPr txBox="1"/>
            <p:nvPr/>
          </p:nvSpPr>
          <p:spPr>
            <a:xfrm>
              <a:off x="3778" y="1098"/>
              <a:ext cx="1695" cy="277"/>
            </a:xfrm>
            <a:prstGeom prst="rect">
              <a:avLst/>
            </a:prstGeom>
            <a:noFill/>
            <a:ln>
              <a:noFill/>
            </a:ln>
          </p:spPr>
          <p:txBody>
            <a:bodyPr anchorCtr="0" anchor="t" bIns="45700" lIns="91425" spcFirstLastPara="1" rIns="91425" wrap="square" tIns="45700">
              <a:spAutoFit/>
            </a:bodyPr>
            <a:lstStyle/>
            <a:p>
              <a:pPr indent="0" lvl="0" marL="0" marR="0" rtl="0" algn="just">
                <a:lnSpc>
                  <a:spcPct val="95000"/>
                </a:lnSpc>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grpSp>
      <p:sp>
        <p:nvSpPr>
          <p:cNvPr id="921" name="Google Shape;921;p90"/>
          <p:cNvSpPr/>
          <p:nvPr/>
        </p:nvSpPr>
        <p:spPr>
          <a:xfrm>
            <a:off x="406401" y="3429000"/>
            <a:ext cx="3441700" cy="800100"/>
          </a:xfrm>
          <a:prstGeom prst="rect">
            <a:avLst/>
          </a:prstGeom>
        </p:spPr>
        <p:txBody>
          <a:bodyPr>
            <a:prstTxWarp prst="textPlain"/>
          </a:bodyPr>
          <a:lstStyle/>
          <a:p>
            <a:pPr lvl="0" algn="ctr"/>
            <a:r>
              <a:rPr b="1"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Times New Roman"/>
              </a:rPr>
              <a:t>"Hợp tác bình đẳng</a:t>
            </a:r>
            <a:br>
              <a:rPr b="1"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Times New Roman"/>
              </a:rPr>
            </a:br>
            <a:r>
              <a:rPr b="1"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Times New Roman"/>
              </a:rPr>
              <a:t>và cùng có lợi</a:t>
            </a:r>
          </a:p>
        </p:txBody>
      </p:sp>
      <p:sp>
        <p:nvSpPr>
          <p:cNvPr id="922" name="Google Shape;922;p90"/>
          <p:cNvSpPr/>
          <p:nvPr/>
        </p:nvSpPr>
        <p:spPr>
          <a:xfrm>
            <a:off x="196851" y="4267200"/>
            <a:ext cx="3873500" cy="2400300"/>
          </a:xfrm>
          <a:prstGeom prst="rect">
            <a:avLst/>
          </a:prstGeom>
        </p:spPr>
        <p:txBody>
          <a:bodyPr>
            <a:prstTxWarp prst="textPlain"/>
          </a:bodyPr>
          <a:lstStyle/>
          <a:p>
            <a:pPr lvl="0" algn="ct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với tất cả các nước, </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không phân biệt chế</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độ chính trị - xã hội</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khác nhau trên cơ sở</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các nguyên tắc cùng</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tồn tại hoà bình"</a:t>
            </a:r>
          </a:p>
        </p:txBody>
      </p:sp>
      <p:sp>
        <p:nvSpPr>
          <p:cNvPr id="923" name="Google Shape;923;p90"/>
          <p:cNvSpPr/>
          <p:nvPr/>
        </p:nvSpPr>
        <p:spPr>
          <a:xfrm>
            <a:off x="984251" y="2924176"/>
            <a:ext cx="1784349" cy="309563"/>
          </a:xfrm>
          <a:prstGeom prst="rect">
            <a:avLst/>
          </a:prstGeom>
        </p:spPr>
        <p:txBody>
          <a:bodyPr>
            <a:prstTxWarp prst="textPlain"/>
          </a:bodyPr>
          <a:lstStyle/>
          <a:p>
            <a:pPr lvl="0" algn="ctr"/>
            <a:r>
              <a:rPr b="1" i="0">
                <a:ln>
                  <a:noFill/>
                </a:ln>
                <a:solidFill>
                  <a:schemeClr val="lt1"/>
                </a:solidFill>
                <a:latin typeface="Times New Roman"/>
              </a:rPr>
              <a:t>ĐẠI HỘI VI</a:t>
            </a:r>
          </a:p>
        </p:txBody>
      </p:sp>
      <p:grpSp>
        <p:nvGrpSpPr>
          <p:cNvPr id="924" name="Google Shape;924;p90"/>
          <p:cNvGrpSpPr/>
          <p:nvPr/>
        </p:nvGrpSpPr>
        <p:grpSpPr>
          <a:xfrm>
            <a:off x="4241801" y="2286001"/>
            <a:ext cx="3771900" cy="3857625"/>
            <a:chOff x="576" y="1836"/>
            <a:chExt cx="1446" cy="2094"/>
          </a:xfrm>
        </p:grpSpPr>
        <p:sp>
          <p:nvSpPr>
            <p:cNvPr id="925" name="Google Shape;925;p90"/>
            <p:cNvSpPr/>
            <p:nvPr/>
          </p:nvSpPr>
          <p:spPr>
            <a:xfrm>
              <a:off x="576" y="1942"/>
              <a:ext cx="1446" cy="1988"/>
            </a:xfrm>
            <a:prstGeom prst="roundRect">
              <a:avLst>
                <a:gd fmla="val 4690" name="adj"/>
              </a:avLst>
            </a:prstGeom>
            <a:noFill/>
            <a:ln cap="flat" cmpd="sng" w="57150">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90"/>
            <p:cNvSpPr/>
            <p:nvPr/>
          </p:nvSpPr>
          <p:spPr>
            <a:xfrm>
              <a:off x="712" y="1852"/>
              <a:ext cx="1174" cy="181"/>
            </a:xfrm>
            <a:prstGeom prst="roundRect">
              <a:avLst>
                <a:gd fmla="val 50000" name="adj"/>
              </a:avLst>
            </a:prstGeom>
            <a:gradFill>
              <a:gsLst>
                <a:gs pos="0">
                  <a:srgbClr val="60334A"/>
                </a:gs>
                <a:gs pos="50000">
                  <a:schemeClr val="folHlink"/>
                </a:gs>
                <a:gs pos="100000">
                  <a:srgbClr val="60334A"/>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90"/>
            <p:cNvSpPr/>
            <p:nvPr/>
          </p:nvSpPr>
          <p:spPr>
            <a:xfrm flipH="1">
              <a:off x="1773" y="1897"/>
              <a:ext cx="45" cy="91"/>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90"/>
            <p:cNvSpPr/>
            <p:nvPr/>
          </p:nvSpPr>
          <p:spPr>
            <a:xfrm flipH="1">
              <a:off x="776" y="1897"/>
              <a:ext cx="46" cy="91"/>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90"/>
            <p:cNvSpPr txBox="1"/>
            <p:nvPr/>
          </p:nvSpPr>
          <p:spPr>
            <a:xfrm>
              <a:off x="882" y="1836"/>
              <a:ext cx="824" cy="21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000">
                <a:solidFill>
                  <a:schemeClr val="lt1"/>
                </a:solidFill>
                <a:latin typeface="Times New Roman"/>
                <a:ea typeface="Times New Roman"/>
                <a:cs typeface="Times New Roman"/>
                <a:sym typeface="Times New Roman"/>
              </a:endParaRPr>
            </a:p>
          </p:txBody>
        </p:sp>
        <p:sp>
          <p:nvSpPr>
            <p:cNvPr id="930" name="Google Shape;930;p90"/>
            <p:cNvSpPr txBox="1"/>
            <p:nvPr/>
          </p:nvSpPr>
          <p:spPr>
            <a:xfrm>
              <a:off x="624" y="2106"/>
              <a:ext cx="1344" cy="2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grpSp>
      <p:sp>
        <p:nvSpPr>
          <p:cNvPr id="931" name="Google Shape;931;p90"/>
          <p:cNvSpPr/>
          <p:nvPr/>
        </p:nvSpPr>
        <p:spPr>
          <a:xfrm>
            <a:off x="4775200" y="3200400"/>
            <a:ext cx="2946400" cy="609600"/>
          </a:xfrm>
          <a:prstGeom prst="rect">
            <a:avLst/>
          </a:prstGeom>
        </p:spPr>
        <p:txBody>
          <a:bodyPr>
            <a:prstTxWarp prst="textPlain"/>
          </a:bodyPr>
          <a:lstStyle/>
          <a:p>
            <a:pPr lvl="0" algn="ctr"/>
            <a:r>
              <a:rPr b="1"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Times New Roman"/>
              </a:rPr>
              <a:t>muốn là bạn</a:t>
            </a:r>
          </a:p>
        </p:txBody>
      </p:sp>
      <p:sp>
        <p:nvSpPr>
          <p:cNvPr id="932" name="Google Shape;932;p90"/>
          <p:cNvSpPr/>
          <p:nvPr/>
        </p:nvSpPr>
        <p:spPr>
          <a:xfrm>
            <a:off x="4400551" y="2767014"/>
            <a:ext cx="3581400" cy="3324225"/>
          </a:xfrm>
          <a:prstGeom prst="rect">
            <a:avLst/>
          </a:prstGeom>
        </p:spPr>
        <p:txBody>
          <a:bodyPr>
            <a:prstTxWarp prst="textPlain"/>
          </a:bodyPr>
          <a:lstStyle/>
          <a:p>
            <a:pPr lvl="0" algn="ct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"Việt Nam</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với tất cả các nước</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trong cộng đồng quốc tế</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phấn đấu vì hoà bình</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độc lập và phát triển"</a:t>
            </a:r>
          </a:p>
        </p:txBody>
      </p:sp>
      <p:sp>
        <p:nvSpPr>
          <p:cNvPr id="933" name="Google Shape;933;p90"/>
          <p:cNvSpPr/>
          <p:nvPr/>
        </p:nvSpPr>
        <p:spPr>
          <a:xfrm>
            <a:off x="5092700" y="2319338"/>
            <a:ext cx="2133600" cy="304800"/>
          </a:xfrm>
          <a:prstGeom prst="rect">
            <a:avLst/>
          </a:prstGeom>
        </p:spPr>
        <p:txBody>
          <a:bodyPr>
            <a:prstTxWarp prst="textPlain"/>
          </a:bodyPr>
          <a:lstStyle/>
          <a:p>
            <a:pPr lvl="0" algn="ctr"/>
            <a:r>
              <a:rPr b="1" i="0">
                <a:ln>
                  <a:noFill/>
                </a:ln>
                <a:solidFill>
                  <a:schemeClr val="lt1"/>
                </a:solidFill>
                <a:latin typeface="Times New Roman"/>
              </a:rPr>
              <a:t>ĐẠI HỘI VII</a:t>
            </a:r>
          </a:p>
        </p:txBody>
      </p:sp>
      <p:grpSp>
        <p:nvGrpSpPr>
          <p:cNvPr id="934" name="Google Shape;934;p90"/>
          <p:cNvGrpSpPr/>
          <p:nvPr/>
        </p:nvGrpSpPr>
        <p:grpSpPr>
          <a:xfrm>
            <a:off x="8229600" y="1752600"/>
            <a:ext cx="3860800" cy="3981450"/>
            <a:chOff x="3718" y="834"/>
            <a:chExt cx="1824" cy="2508"/>
          </a:xfrm>
        </p:grpSpPr>
        <p:sp>
          <p:nvSpPr>
            <p:cNvPr id="935" name="Google Shape;935;p90"/>
            <p:cNvSpPr/>
            <p:nvPr/>
          </p:nvSpPr>
          <p:spPr>
            <a:xfrm>
              <a:off x="3718" y="951"/>
              <a:ext cx="1824" cy="2391"/>
            </a:xfrm>
            <a:prstGeom prst="roundRect">
              <a:avLst>
                <a:gd fmla="val 4690" name="adj"/>
              </a:avLst>
            </a:prstGeom>
            <a:noFill/>
            <a:ln cap="flat" cmpd="sng" w="571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90"/>
            <p:cNvSpPr/>
            <p:nvPr/>
          </p:nvSpPr>
          <p:spPr>
            <a:xfrm>
              <a:off x="3888" y="864"/>
              <a:ext cx="1481" cy="218"/>
            </a:xfrm>
            <a:prstGeom prst="roundRect">
              <a:avLst>
                <a:gd fmla="val 50000" name="adj"/>
              </a:avLst>
            </a:prstGeom>
            <a:gradFill>
              <a:gsLst>
                <a:gs pos="0">
                  <a:srgbClr val="A65822"/>
                </a:gs>
                <a:gs pos="50000">
                  <a:schemeClr val="accent2"/>
                </a:gs>
                <a:gs pos="100000">
                  <a:srgbClr val="A6582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90"/>
            <p:cNvSpPr/>
            <p:nvPr/>
          </p:nvSpPr>
          <p:spPr>
            <a:xfrm flipH="1">
              <a:off x="5040" y="912"/>
              <a:ext cx="58" cy="109"/>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90"/>
            <p:cNvSpPr/>
            <p:nvPr/>
          </p:nvSpPr>
          <p:spPr>
            <a:xfrm flipH="1">
              <a:off x="4038" y="906"/>
              <a:ext cx="57" cy="109"/>
            </a:xfrm>
            <a:prstGeom prst="octagon">
              <a:avLst>
                <a:gd fmla="val 2928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90"/>
            <p:cNvSpPr txBox="1"/>
            <p:nvPr/>
          </p:nvSpPr>
          <p:spPr>
            <a:xfrm>
              <a:off x="4156" y="834"/>
              <a:ext cx="879"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000">
                <a:solidFill>
                  <a:schemeClr val="lt1"/>
                </a:solidFill>
                <a:latin typeface="Times New Roman"/>
                <a:ea typeface="Times New Roman"/>
                <a:cs typeface="Times New Roman"/>
                <a:sym typeface="Times New Roman"/>
              </a:endParaRPr>
            </a:p>
          </p:txBody>
        </p:sp>
        <p:sp>
          <p:nvSpPr>
            <p:cNvPr id="940" name="Google Shape;940;p90"/>
            <p:cNvSpPr txBox="1"/>
            <p:nvPr/>
          </p:nvSpPr>
          <p:spPr>
            <a:xfrm>
              <a:off x="3778" y="1098"/>
              <a:ext cx="1695" cy="2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grpSp>
      <p:sp>
        <p:nvSpPr>
          <p:cNvPr id="941" name="Google Shape;941;p90"/>
          <p:cNvSpPr/>
          <p:nvPr/>
        </p:nvSpPr>
        <p:spPr>
          <a:xfrm>
            <a:off x="9144000" y="1814513"/>
            <a:ext cx="1727200" cy="304800"/>
          </a:xfrm>
          <a:prstGeom prst="rect">
            <a:avLst/>
          </a:prstGeom>
        </p:spPr>
        <p:txBody>
          <a:bodyPr>
            <a:prstTxWarp prst="textPlain"/>
          </a:bodyPr>
          <a:lstStyle/>
          <a:p>
            <a:pPr lvl="0" algn="ctr"/>
            <a:r>
              <a:rPr b="1" i="0">
                <a:ln>
                  <a:noFill/>
                </a:ln>
                <a:solidFill>
                  <a:schemeClr val="lt1"/>
                </a:solidFill>
                <a:latin typeface="Times New Roman"/>
              </a:rPr>
              <a:t>ĐẠI HỘI IX</a:t>
            </a:r>
          </a:p>
        </p:txBody>
      </p:sp>
      <p:sp>
        <p:nvSpPr>
          <p:cNvPr id="942" name="Google Shape;942;p90"/>
          <p:cNvSpPr/>
          <p:nvPr/>
        </p:nvSpPr>
        <p:spPr>
          <a:xfrm>
            <a:off x="8534400" y="2819400"/>
            <a:ext cx="3454400" cy="762000"/>
          </a:xfrm>
          <a:prstGeom prst="rect">
            <a:avLst/>
          </a:prstGeom>
        </p:spPr>
        <p:txBody>
          <a:bodyPr>
            <a:prstTxWarp prst="textPlain"/>
          </a:bodyPr>
          <a:lstStyle/>
          <a:p>
            <a:pPr lvl="0" algn="ctr"/>
            <a:r>
              <a:rPr b="1"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Times New Roman"/>
              </a:rPr>
              <a:t>sẵn sàng là bạn, </a:t>
            </a:r>
            <a:br>
              <a:rPr b="1"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Times New Roman"/>
              </a:rPr>
            </a:br>
            <a:r>
              <a:rPr b="1"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Times New Roman"/>
              </a:rPr>
              <a:t>là đối tác tin cậy</a:t>
            </a:r>
          </a:p>
        </p:txBody>
      </p:sp>
      <p:sp>
        <p:nvSpPr>
          <p:cNvPr id="943" name="Google Shape;943;p90"/>
          <p:cNvSpPr/>
          <p:nvPr/>
        </p:nvSpPr>
        <p:spPr>
          <a:xfrm>
            <a:off x="8477251" y="2433638"/>
            <a:ext cx="3556000" cy="3300412"/>
          </a:xfrm>
          <a:prstGeom prst="rect">
            <a:avLst/>
          </a:prstGeom>
        </p:spPr>
        <p:txBody>
          <a:bodyPr>
            <a:prstTxWarp prst="textPlain"/>
          </a:bodyPr>
          <a:lstStyle/>
          <a:p>
            <a:pPr lvl="0" algn="ct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"Việt nam</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của các nước trong cộng</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đồng quốc tế phấn đấu</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vì hoà bình độc lập và</a:t>
            </a:r>
            <a:b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br>
            <a:r>
              <a:rPr b="1" i="0">
                <a:ln>
                  <a:noFill/>
                </a:ln>
                <a:gradFill>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0"/>
                </a:gradFill>
                <a:latin typeface="Times New Roman"/>
              </a:rPr>
              <a:t>phát triển</a:t>
            </a:r>
          </a:p>
        </p:txBody>
      </p:sp>
      <p:sp>
        <p:nvSpPr>
          <p:cNvPr id="944" name="Google Shape;944;p90"/>
          <p:cNvSpPr txBox="1"/>
          <p:nvPr/>
        </p:nvSpPr>
        <p:spPr>
          <a:xfrm>
            <a:off x="4775200" y="6092826"/>
            <a:ext cx="690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0000"/>
                </a:solidFill>
                <a:latin typeface="Calibri"/>
                <a:ea typeface="Calibri"/>
                <a:cs typeface="Calibri"/>
                <a:sym typeface="Calibri"/>
              </a:rPr>
              <a:t>Phương châm đối ngoại của Đảng qua các kỳ đại hội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500"/>
                                        <p:tgtEl>
                                          <p:spTgt spid="9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500"/>
                                        <p:tgtEl>
                                          <p:spTgt spid="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1"/>
          <p:cNvSpPr txBox="1"/>
          <p:nvPr>
            <p:ph idx="1" type="body"/>
          </p:nvPr>
        </p:nvSpPr>
        <p:spPr>
          <a:xfrm>
            <a:off x="2096655" y="302924"/>
            <a:ext cx="8636000" cy="136885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 </a:t>
            </a:r>
            <a:r>
              <a:rPr lang="en-US">
                <a:solidFill>
                  <a:schemeClr val="dk1"/>
                </a:solidFill>
                <a:latin typeface="Times New Roman"/>
                <a:ea typeface="Times New Roman"/>
                <a:cs typeface="Times New Roman"/>
                <a:sym typeface="Times New Roman"/>
              </a:rPr>
              <a:t>Đại hội IX lần đầu tiên làm rõ khái niệm: </a:t>
            </a:r>
            <a:endParaRPr/>
          </a:p>
        </p:txBody>
      </p:sp>
      <p:sp>
        <p:nvSpPr>
          <p:cNvPr id="950" name="Google Shape;950;p91"/>
          <p:cNvSpPr/>
          <p:nvPr/>
        </p:nvSpPr>
        <p:spPr>
          <a:xfrm>
            <a:off x="2508024" y="767485"/>
            <a:ext cx="8026400" cy="762000"/>
          </a:xfrm>
          <a:prstGeom prst="rect">
            <a:avLst/>
          </a:prstGeom>
        </p:spPr>
        <p:txBody>
          <a:bodyPr>
            <a:prstTxWarp prst="textPlain"/>
          </a:bodyPr>
          <a:lstStyle/>
          <a:p>
            <a:pPr lvl="0" algn="ctr"/>
            <a:r>
              <a:rPr b="1" i="1">
                <a:ln>
                  <a:noFill/>
                </a:ln>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atin typeface="Times New Roman"/>
              </a:rPr>
              <a:t>"Xây dựng nền kinh tế độc lập, tự chủ đi đôi </a:t>
            </a:r>
            <a:br>
              <a:rPr b="1" i="1">
                <a:ln>
                  <a:noFill/>
                </a:ln>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atin typeface="Times New Roman"/>
              </a:rPr>
            </a:br>
            <a:r>
              <a:rPr b="1" i="1">
                <a:ln>
                  <a:noFill/>
                </a:ln>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atin typeface="Times New Roman"/>
              </a:rPr>
              <a:t>với chủ động hội nhập kinh tế quốc tế..."</a:t>
            </a:r>
          </a:p>
        </p:txBody>
      </p:sp>
      <p:sp>
        <p:nvSpPr>
          <p:cNvPr id="951" name="Google Shape;951;p91"/>
          <p:cNvSpPr/>
          <p:nvPr/>
        </p:nvSpPr>
        <p:spPr>
          <a:xfrm>
            <a:off x="4426161" y="2308591"/>
            <a:ext cx="6990793" cy="1143908"/>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1" i="1" sz="2200">
              <a:solidFill>
                <a:srgbClr val="FF0000"/>
              </a:solidFill>
              <a:latin typeface="Times New Roman"/>
              <a:ea typeface="Times New Roman"/>
              <a:cs typeface="Times New Roman"/>
              <a:sym typeface="Times New Roman"/>
            </a:endParaRPr>
          </a:p>
        </p:txBody>
      </p:sp>
      <p:sp>
        <p:nvSpPr>
          <p:cNvPr id="952" name="Google Shape;952;p91"/>
          <p:cNvSpPr/>
          <p:nvPr/>
        </p:nvSpPr>
        <p:spPr>
          <a:xfrm>
            <a:off x="3537528" y="2384069"/>
            <a:ext cx="8257308" cy="1195532"/>
          </a:xfrm>
          <a:prstGeom prst="rect">
            <a:avLst/>
          </a:prstGeom>
        </p:spPr>
        <p:txBody>
          <a:bodyPr>
            <a:prstTxWarp prst="textPlain"/>
          </a:bodyPr>
          <a:lstStyle/>
          <a:p>
            <a:pPr lvl="0" algn="l"/>
            <a:r>
              <a:rPr b="1" i="1">
                <a:ln>
                  <a:noFill/>
                </a:ln>
                <a:gradFill>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0"/>
                </a:gradFill>
                <a:latin typeface="Times New Roman"/>
              </a:rPr>
              <a:t>"Chủ động và tích cực hội nhập kinh tế quốc tế</a:t>
            </a:r>
            <a:br>
              <a:rPr b="1" i="1">
                <a:ln>
                  <a:noFill/>
                </a:ln>
                <a:gradFill>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0"/>
                </a:gradFill>
                <a:latin typeface="Times New Roman"/>
              </a:rPr>
            </a:br>
            <a:r>
              <a:rPr b="1" i="1">
                <a:ln>
                  <a:noFill/>
                </a:ln>
                <a:gradFill>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0"/>
                </a:gradFill>
                <a:latin typeface="Times New Roman"/>
              </a:rPr>
              <a:t>theo lộ trình phù hợp với chiến lược phát triển</a:t>
            </a:r>
            <a:br>
              <a:rPr b="1" i="1">
                <a:ln>
                  <a:noFill/>
                </a:ln>
                <a:gradFill>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0"/>
                </a:gradFill>
                <a:latin typeface="Times New Roman"/>
              </a:rPr>
            </a:br>
            <a:r>
              <a:rPr b="1" i="1">
                <a:ln>
                  <a:noFill/>
                </a:ln>
                <a:gradFill>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0"/>
                </a:gradFill>
                <a:latin typeface="Times New Roman"/>
              </a:rPr>
              <a:t>đất nước từ nay đến năm 2010 và tầm nhìn đến </a:t>
            </a:r>
            <a:br>
              <a:rPr b="1" i="1">
                <a:ln>
                  <a:noFill/>
                </a:ln>
                <a:gradFill>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0"/>
                </a:gradFill>
                <a:latin typeface="Times New Roman"/>
              </a:rPr>
            </a:br>
            <a:r>
              <a:rPr b="1" i="1">
                <a:ln>
                  <a:noFill/>
                </a:ln>
                <a:gradFill>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0"/>
                </a:gradFill>
                <a:latin typeface="Times New Roman"/>
              </a:rPr>
              <a:t>năm 2020"</a:t>
            </a:r>
          </a:p>
        </p:txBody>
      </p:sp>
      <p:sp>
        <p:nvSpPr>
          <p:cNvPr id="953" name="Google Shape;953;p91"/>
          <p:cNvSpPr txBox="1"/>
          <p:nvPr/>
        </p:nvSpPr>
        <p:spPr>
          <a:xfrm>
            <a:off x="1191491" y="3891763"/>
            <a:ext cx="9827491" cy="52322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accent2"/>
              </a:buClr>
              <a:buSzPts val="2800"/>
              <a:buFont typeface="Noto Sans Symbols"/>
              <a:buChar char="❑"/>
            </a:pPr>
            <a:r>
              <a:rPr b="1" lang="en-US" sz="2800">
                <a:solidFill>
                  <a:schemeClr val="accent2"/>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Đại hội XIII:</a:t>
            </a:r>
            <a:endParaRPr b="1" sz="2800">
              <a:solidFill>
                <a:schemeClr val="dk1"/>
              </a:solidFill>
              <a:latin typeface="Calibri"/>
              <a:ea typeface="Calibri"/>
              <a:cs typeface="Calibri"/>
              <a:sym typeface="Calibri"/>
            </a:endParaRPr>
          </a:p>
        </p:txBody>
      </p:sp>
      <p:sp>
        <p:nvSpPr>
          <p:cNvPr id="954" name="Google Shape;954;p91"/>
          <p:cNvSpPr txBox="1"/>
          <p:nvPr/>
        </p:nvSpPr>
        <p:spPr>
          <a:xfrm>
            <a:off x="3537528" y="1828800"/>
            <a:ext cx="63669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accent2"/>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Đại hội X tiếp tục khẳng định:</a:t>
            </a:r>
            <a:r>
              <a:rPr b="1" lang="en-US" sz="2400">
                <a:solidFill>
                  <a:schemeClr val="dk1"/>
                </a:solidFill>
                <a:latin typeface="Verdana"/>
                <a:ea typeface="Verdana"/>
                <a:cs typeface="Verdana"/>
                <a:sym typeface="Verdana"/>
              </a:rPr>
              <a:t> </a:t>
            </a:r>
            <a:endParaRPr sz="2400">
              <a:solidFill>
                <a:schemeClr val="dk1"/>
              </a:solidFill>
              <a:latin typeface="Calibri"/>
              <a:ea typeface="Calibri"/>
              <a:cs typeface="Calibri"/>
              <a:sym typeface="Calibri"/>
            </a:endParaRPr>
          </a:p>
        </p:txBody>
      </p:sp>
      <p:sp>
        <p:nvSpPr>
          <p:cNvPr id="955" name="Google Shape;955;p91"/>
          <p:cNvSpPr/>
          <p:nvPr/>
        </p:nvSpPr>
        <p:spPr>
          <a:xfrm>
            <a:off x="1247612" y="4414983"/>
            <a:ext cx="10547224"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3200">
                <a:solidFill>
                  <a:srgbClr val="FF0000"/>
                </a:solidFill>
                <a:latin typeface="Times New Roman"/>
                <a:ea typeface="Times New Roman"/>
                <a:cs typeface="Times New Roman"/>
                <a:sym typeface="Times New Roman"/>
              </a:rPr>
              <a:t>Quan hệ đối ngoại và hội nhập quốc tế tiếp tục mở rộng và đi vào chiều sâu, tạo khung khổ quan hệ ổn định và bền vững với các đối tác.</a:t>
            </a:r>
            <a:endParaRPr b="1" i="1" sz="32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0" st="0"/>
                                            </p:txEl>
                                          </p:spTgt>
                                        </p:tgtEl>
                                        <p:attrNameLst>
                                          <p:attrName>style.visibility</p:attrName>
                                        </p:attrNameLst>
                                      </p:cBhvr>
                                      <p:to>
                                        <p:strVal val="visible"/>
                                      </p:to>
                                    </p:set>
                                    <p:animEffect filter="fade" transition="in">
                                      <p:cBhvr>
                                        <p:cTn dur="500"/>
                                        <p:tgtEl>
                                          <p:spTgt spid="94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2"/>
          <p:cNvSpPr/>
          <p:nvPr/>
        </p:nvSpPr>
        <p:spPr>
          <a:xfrm>
            <a:off x="2290618" y="383309"/>
            <a:ext cx="9171709" cy="9461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009900"/>
                </a:solidFill>
                <a:latin typeface="Calibri"/>
                <a:ea typeface="Calibri"/>
                <a:cs typeface="Calibri"/>
                <a:sym typeface="Calibri"/>
              </a:rPr>
              <a:t>Thành tựu, ý nghĩa, hạn chế và nguyên nhân</a:t>
            </a:r>
            <a:endParaRPr sz="2800">
              <a:solidFill>
                <a:srgbClr val="009900"/>
              </a:solidFill>
              <a:latin typeface="Calibri"/>
              <a:ea typeface="Calibri"/>
              <a:cs typeface="Calibri"/>
              <a:sym typeface="Calibri"/>
            </a:endParaRPr>
          </a:p>
          <a:p>
            <a:pPr indent="0" lvl="0" marL="0" marR="0" rtl="0" algn="ctr">
              <a:spcBef>
                <a:spcPts val="0"/>
              </a:spcBef>
              <a:spcAft>
                <a:spcPts val="0"/>
              </a:spcAft>
              <a:buNone/>
            </a:pPr>
            <a:r>
              <a:rPr i="1" lang="en-US" sz="2800">
                <a:solidFill>
                  <a:schemeClr val="dk1"/>
                </a:solidFill>
                <a:latin typeface="Calibri"/>
                <a:ea typeface="Calibri"/>
                <a:cs typeface="Calibri"/>
                <a:sym typeface="Calibri"/>
              </a:rPr>
              <a:t>        </a:t>
            </a:r>
            <a:endParaRPr i="1" sz="2800">
              <a:solidFill>
                <a:schemeClr val="dk1"/>
              </a:solidFill>
              <a:latin typeface="Calibri"/>
              <a:ea typeface="Calibri"/>
              <a:cs typeface="Calibri"/>
              <a:sym typeface="Calibri"/>
            </a:endParaRPr>
          </a:p>
        </p:txBody>
      </p:sp>
      <p:sp>
        <p:nvSpPr>
          <p:cNvPr id="961" name="Google Shape;961;p92"/>
          <p:cNvSpPr txBox="1"/>
          <p:nvPr/>
        </p:nvSpPr>
        <p:spPr>
          <a:xfrm>
            <a:off x="812800" y="1752600"/>
            <a:ext cx="10769600" cy="33239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 Phá thế bị bao vây, cấm vận của các thế lực thù địch, tạo dựng môi trường quốc tế thuận lợi cho sự nghiệp xây dựng và bảo vệ Tổ quốc</a:t>
            </a:r>
            <a:endParaRPr/>
          </a:p>
          <a:p>
            <a:pPr indent="0" lvl="0" marL="0" marR="0" rtl="0" algn="just">
              <a:spcBef>
                <a:spcPts val="700"/>
              </a:spcBef>
              <a:spcAft>
                <a:spcPts val="0"/>
              </a:spcAft>
              <a:buNone/>
            </a:pPr>
            <a:r>
              <a:rPr lang="en-US" sz="2800">
                <a:solidFill>
                  <a:schemeClr val="dk1"/>
                </a:solidFill>
                <a:latin typeface="Calibri"/>
                <a:ea typeface="Calibri"/>
                <a:cs typeface="Calibri"/>
                <a:sym typeface="Calibri"/>
              </a:rPr>
              <a:t>- Giải quyết hoà bình các vấn đề biên giới, lãnh thổ, biển đảo với các nước liên quan</a:t>
            </a:r>
            <a:endParaRPr/>
          </a:p>
          <a:p>
            <a:pPr indent="0" lvl="0" marL="0" marR="0" rtl="0" algn="just">
              <a:spcBef>
                <a:spcPts val="700"/>
              </a:spcBef>
              <a:spcAft>
                <a:spcPts val="0"/>
              </a:spcAft>
              <a:buNone/>
            </a:pPr>
            <a:r>
              <a:rPr lang="en-US" sz="2800">
                <a:solidFill>
                  <a:schemeClr val="dk1"/>
                </a:solidFill>
                <a:latin typeface="Calibri"/>
                <a:ea typeface="Calibri"/>
                <a:cs typeface="Calibri"/>
                <a:sym typeface="Calibri"/>
              </a:rPr>
              <a:t>- Mở rộng quan hệ đối ngoại theo hướng đa phương hoá, đa dạng hoá (thiết lập, mở rộng quan hệ với các nước, tham gia tích cực tại Liên hợp quốc...)</a:t>
            </a:r>
            <a:endParaRPr sz="28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3"/>
          <p:cNvSpPr txBox="1"/>
          <p:nvPr/>
        </p:nvSpPr>
        <p:spPr>
          <a:xfrm>
            <a:off x="1219200" y="1600200"/>
            <a:ext cx="10464800" cy="24622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 Tham gia các tổ chức kinh tế quốc tế (tham gia AFTA, APEC, WTO)</a:t>
            </a:r>
            <a:endParaRPr sz="2800">
              <a:solidFill>
                <a:schemeClr val="dk1"/>
              </a:solidFill>
              <a:latin typeface="Calibri"/>
              <a:ea typeface="Calibri"/>
              <a:cs typeface="Calibri"/>
              <a:sym typeface="Calibri"/>
            </a:endParaRPr>
          </a:p>
          <a:p>
            <a:pPr indent="0" lvl="0" marL="0" marR="0" rtl="0" algn="just">
              <a:spcBef>
                <a:spcPts val="700"/>
              </a:spcBef>
              <a:spcAft>
                <a:spcPts val="0"/>
              </a:spcAft>
              <a:buNone/>
            </a:pPr>
            <a:r>
              <a:rPr lang="en-US" sz="2800">
                <a:solidFill>
                  <a:schemeClr val="dk1"/>
                </a:solidFill>
                <a:latin typeface="Calibri"/>
                <a:ea typeface="Calibri"/>
                <a:cs typeface="Calibri"/>
                <a:sym typeface="Calibri"/>
              </a:rPr>
              <a:t>- Thu hút đầu tư nước ngoài, mở rộng thị trường, tiếp thu khoa học công nghệ và kỹ năng quản lý</a:t>
            </a:r>
            <a:endParaRPr sz="2800">
              <a:solidFill>
                <a:schemeClr val="dk1"/>
              </a:solidFill>
              <a:latin typeface="Calibri"/>
              <a:ea typeface="Calibri"/>
              <a:cs typeface="Calibri"/>
              <a:sym typeface="Calibri"/>
            </a:endParaRPr>
          </a:p>
          <a:p>
            <a:pPr indent="0" lvl="0" marL="0" marR="0" rtl="0" algn="just">
              <a:spcBef>
                <a:spcPts val="700"/>
              </a:spcBef>
              <a:spcAft>
                <a:spcPts val="0"/>
              </a:spcAft>
              <a:buNone/>
            </a:pPr>
            <a:r>
              <a:rPr lang="en-US" sz="2800">
                <a:solidFill>
                  <a:schemeClr val="dk1"/>
                </a:solidFill>
                <a:latin typeface="Calibri"/>
                <a:ea typeface="Calibri"/>
                <a:cs typeface="Calibri"/>
                <a:sym typeface="Calibri"/>
              </a:rPr>
              <a:t>- Từng bước đưa hoạt động của các doanh nghiệp và cả nền kinh tế vào môi trường cạnh tranh</a:t>
            </a:r>
            <a:endParaRPr sz="2800">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94"/>
          <p:cNvSpPr/>
          <p:nvPr/>
        </p:nvSpPr>
        <p:spPr>
          <a:xfrm>
            <a:off x="1930400" y="2927350"/>
            <a:ext cx="7721600" cy="2971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viÖt nam - HOA Kú</a:t>
            </a:r>
          </a:p>
        </p:txBody>
      </p:sp>
      <p:pic>
        <p:nvPicPr>
          <p:cNvPr descr="SOSMy voi BHo" id="972" name="Google Shape;972;p94"/>
          <p:cNvPicPr preferRelativeResize="0"/>
          <p:nvPr/>
        </p:nvPicPr>
        <p:blipFill rotWithShape="1">
          <a:blip r:embed="rId3">
            <a:alphaModFix/>
          </a:blip>
          <a:srcRect b="0" l="0" r="0" t="0"/>
          <a:stretch/>
        </p:blipFill>
        <p:spPr>
          <a:xfrm>
            <a:off x="1828800" y="3613151"/>
            <a:ext cx="3962400" cy="2251075"/>
          </a:xfrm>
          <a:prstGeom prst="rect">
            <a:avLst/>
          </a:prstGeom>
          <a:noFill/>
          <a:ln>
            <a:noFill/>
          </a:ln>
        </p:spPr>
      </p:pic>
      <p:sp>
        <p:nvSpPr>
          <p:cNvPr id="973" name="Google Shape;973;p94"/>
          <p:cNvSpPr txBox="1"/>
          <p:nvPr>
            <p:ph idx="1" type="body"/>
          </p:nvPr>
        </p:nvSpPr>
        <p:spPr>
          <a:xfrm>
            <a:off x="0" y="1708150"/>
            <a:ext cx="8636000" cy="1416050"/>
          </a:xfrm>
          <a:prstGeom prst="rect">
            <a:avLst/>
          </a:prstGeom>
          <a:noFill/>
          <a:ln cap="flat" cmpd="sng" w="28575">
            <a:solidFill>
              <a:srgbClr val="FF0000"/>
            </a:solidFill>
            <a:prstDash val="solid"/>
            <a:miter lim="800000"/>
            <a:headEnd len="sm" w="sm" type="none"/>
            <a:tailEnd len="sm" w="sm" type="none"/>
          </a:ln>
        </p:spPr>
        <p:txBody>
          <a:bodyPr anchorCtr="0" anchor="t" bIns="45700" lIns="91425" spcFirstLastPara="1" rIns="91425" wrap="square" tIns="45700">
            <a:normAutofit/>
          </a:bodyPr>
          <a:lstStyle/>
          <a:p>
            <a:pPr indent="-228600" lvl="1" marL="685800" rtl="0" algn="ctr">
              <a:lnSpc>
                <a:spcPct val="90000"/>
              </a:lnSpc>
              <a:spcBef>
                <a:spcPts val="0"/>
              </a:spcBef>
              <a:spcAft>
                <a:spcPts val="0"/>
              </a:spcAft>
              <a:buClr>
                <a:schemeClr val="dk1"/>
              </a:buClr>
              <a:buSzPts val="2400"/>
              <a:buFont typeface="Noto Sans Symbols"/>
              <a:buNone/>
            </a:pPr>
            <a:r>
              <a:rPr lang="en-US">
                <a:solidFill>
                  <a:schemeClr val="dk1"/>
                </a:solidFill>
                <a:latin typeface="Times New Roman"/>
                <a:ea typeface="Times New Roman"/>
                <a:cs typeface="Times New Roman"/>
                <a:sym typeface="Times New Roman"/>
              </a:rPr>
              <a:t>Thúc đẩy quá trình bình thường hoá quan hệ với Hoa Kỳ </a:t>
            </a:r>
            <a:endParaRPr/>
          </a:p>
          <a:p>
            <a:pPr indent="-228600" lvl="1" marL="685800" rtl="0" algn="ctr">
              <a:lnSpc>
                <a:spcPct val="90000"/>
              </a:lnSpc>
              <a:spcBef>
                <a:spcPts val="500"/>
              </a:spcBef>
              <a:spcAft>
                <a:spcPts val="0"/>
              </a:spcAft>
              <a:buClr>
                <a:schemeClr val="dk1"/>
              </a:buClr>
              <a:buSzPts val="2400"/>
              <a:buFont typeface="Noto Sans Symbols"/>
              <a:buNone/>
            </a:pPr>
            <a:r>
              <a:rPr i="1" lang="en-US">
                <a:solidFill>
                  <a:schemeClr val="dk1"/>
                </a:solidFill>
                <a:latin typeface="Times New Roman"/>
                <a:ea typeface="Times New Roman"/>
                <a:cs typeface="Times New Roman"/>
                <a:sym typeface="Times New Roman"/>
              </a:rPr>
              <a:t>(Văn kiện Đại hội VII)</a:t>
            </a:r>
            <a:endParaRPr/>
          </a:p>
        </p:txBody>
      </p:sp>
      <p:sp>
        <p:nvSpPr>
          <p:cNvPr id="974" name="Google Shape;974;p94"/>
          <p:cNvSpPr/>
          <p:nvPr/>
        </p:nvSpPr>
        <p:spPr>
          <a:xfrm>
            <a:off x="406400" y="5975350"/>
            <a:ext cx="5689600" cy="641350"/>
          </a:xfrm>
          <a:prstGeom prst="rect">
            <a:avLst/>
          </a:prstGeom>
          <a:noFill/>
          <a:ln>
            <a:noFill/>
          </a:ln>
        </p:spPr>
        <p:txBody>
          <a:bodyPr anchorCtr="0" anchor="ctr" bIns="45450" lIns="90900" spcFirstLastPara="1" rIns="90900" wrap="square" tIns="4545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3/2/1994, Mỹ tuyên bố bãi bỏ lệnh cấm vận với Việt Nam</a:t>
            </a:r>
            <a:endParaRPr b="1" sz="1800">
              <a:solidFill>
                <a:schemeClr val="dk1"/>
              </a:solidFill>
              <a:latin typeface="Times New Roman"/>
              <a:ea typeface="Times New Roman"/>
              <a:cs typeface="Times New Roman"/>
              <a:sym typeface="Times New Roman"/>
            </a:endParaRPr>
          </a:p>
        </p:txBody>
      </p:sp>
      <p:pic>
        <p:nvPicPr>
          <p:cNvPr descr="TT My B" id="975" name="Google Shape;975;p94"/>
          <p:cNvPicPr preferRelativeResize="0"/>
          <p:nvPr/>
        </p:nvPicPr>
        <p:blipFill rotWithShape="1">
          <a:blip r:embed="rId4">
            <a:alphaModFix/>
          </a:blip>
          <a:srcRect b="2637" l="0" r="0" t="0"/>
          <a:stretch/>
        </p:blipFill>
        <p:spPr>
          <a:xfrm>
            <a:off x="508000" y="3279776"/>
            <a:ext cx="5588000" cy="2619375"/>
          </a:xfrm>
          <a:prstGeom prst="rect">
            <a:avLst/>
          </a:prstGeom>
          <a:noFill/>
          <a:ln cap="flat" cmpd="sng" w="38100">
            <a:solidFill>
              <a:schemeClr val="hlink"/>
            </a:solidFill>
            <a:prstDash val="solid"/>
            <a:miter lim="800000"/>
            <a:headEnd len="sm" w="sm" type="none"/>
            <a:tailEnd len="sm" w="sm" type="none"/>
          </a:ln>
        </p:spPr>
      </p:pic>
      <p:pic>
        <p:nvPicPr>
          <p:cNvPr descr="USA-10-june" id="976" name="Google Shape;976;p94"/>
          <p:cNvPicPr preferRelativeResize="0"/>
          <p:nvPr/>
        </p:nvPicPr>
        <p:blipFill rotWithShape="1">
          <a:blip r:embed="rId5">
            <a:alphaModFix/>
          </a:blip>
          <a:srcRect b="0" l="0" r="0" t="0"/>
          <a:stretch/>
        </p:blipFill>
        <p:spPr>
          <a:xfrm>
            <a:off x="8636000" y="1708151"/>
            <a:ext cx="2946400" cy="1235075"/>
          </a:xfrm>
          <a:prstGeom prst="rect">
            <a:avLst/>
          </a:prstGeom>
          <a:noFill/>
          <a:ln>
            <a:noFill/>
          </a:ln>
        </p:spPr>
      </p:pic>
      <p:grpSp>
        <p:nvGrpSpPr>
          <p:cNvPr id="977" name="Google Shape;977;p94"/>
          <p:cNvGrpSpPr/>
          <p:nvPr/>
        </p:nvGrpSpPr>
        <p:grpSpPr>
          <a:xfrm>
            <a:off x="6400800" y="3079750"/>
            <a:ext cx="5486400" cy="3778250"/>
            <a:chOff x="3024" y="1632"/>
            <a:chExt cx="2592" cy="2380"/>
          </a:xfrm>
        </p:grpSpPr>
        <p:pic>
          <p:nvPicPr>
            <p:cNvPr id="978" name="Google Shape;978;p94"/>
            <p:cNvPicPr preferRelativeResize="0"/>
            <p:nvPr/>
          </p:nvPicPr>
          <p:blipFill rotWithShape="1">
            <a:blip r:embed="rId6">
              <a:alphaModFix/>
            </a:blip>
            <a:srcRect b="8666" l="31999" r="19000" t="31334"/>
            <a:stretch/>
          </p:blipFill>
          <p:spPr>
            <a:xfrm>
              <a:off x="3024" y="1632"/>
              <a:ext cx="2592" cy="2380"/>
            </a:xfrm>
            <a:prstGeom prst="rect">
              <a:avLst/>
            </a:prstGeom>
            <a:noFill/>
            <a:ln cap="flat" cmpd="sng" w="9525">
              <a:solidFill>
                <a:schemeClr val="hlink"/>
              </a:solidFill>
              <a:prstDash val="solid"/>
              <a:miter lim="800000"/>
              <a:headEnd len="sm" w="sm" type="none"/>
              <a:tailEnd len="sm" w="sm" type="none"/>
            </a:ln>
          </p:spPr>
        </p:pic>
        <p:pic>
          <p:nvPicPr>
            <p:cNvPr id="979" name="Google Shape;979;p94"/>
            <p:cNvPicPr preferRelativeResize="0"/>
            <p:nvPr/>
          </p:nvPicPr>
          <p:blipFill rotWithShape="1">
            <a:blip r:embed="rId7">
              <a:alphaModFix/>
            </a:blip>
            <a:srcRect b="0" l="0" r="0" t="0"/>
            <a:stretch/>
          </p:blipFill>
          <p:spPr>
            <a:xfrm>
              <a:off x="3024" y="3372"/>
              <a:ext cx="912" cy="638"/>
            </a:xfrm>
            <a:prstGeom prst="rect">
              <a:avLst/>
            </a:prstGeom>
            <a:noFill/>
            <a:ln>
              <a:noFill/>
            </a:ln>
          </p:spPr>
        </p:pic>
      </p:grpSp>
      <p:sp>
        <p:nvSpPr>
          <p:cNvPr id="980" name="Google Shape;980;p94"/>
          <p:cNvSpPr txBox="1"/>
          <p:nvPr>
            <p:ph type="title"/>
          </p:nvPr>
        </p:nvSpPr>
        <p:spPr>
          <a:xfrm>
            <a:off x="1570568" y="990600"/>
            <a:ext cx="7675033"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Với Hoa Kỳ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77"/>
                                        </p:tgtEl>
                                        <p:attrNameLst>
                                          <p:attrName>style.visibility</p:attrName>
                                        </p:attrNameLst>
                                      </p:cBhvr>
                                      <p:to>
                                        <p:strVal val="visible"/>
                                      </p:to>
                                    </p:set>
                                    <p:anim calcmode="lin" valueType="num">
                                      <p:cBhvr additive="base">
                                        <p:cTn dur="500"/>
                                        <p:tgtEl>
                                          <p:spTgt spid="977"/>
                                        </p:tgtEl>
                                        <p:attrNameLst>
                                          <p:attrName>ppt_w</p:attrName>
                                        </p:attrNameLst>
                                      </p:cBhvr>
                                      <p:tavLst>
                                        <p:tav fmla="" tm="0">
                                          <p:val>
                                            <p:strVal val="0"/>
                                          </p:val>
                                        </p:tav>
                                        <p:tav fmla="" tm="100000">
                                          <p:val>
                                            <p:strVal val="#ppt_w"/>
                                          </p:val>
                                        </p:tav>
                                      </p:tavLst>
                                    </p:anim>
                                    <p:anim calcmode="lin" valueType="num">
                                      <p:cBhvr additive="base">
                                        <p:cTn dur="500"/>
                                        <p:tgtEl>
                                          <p:spTgt spid="97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500"/>
                                        <p:tgtEl>
                                          <p:spTgt spid="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72"/>
                                        </p:tgtEl>
                                      </p:cBhvr>
                                    </p:animEffect>
                                    <p:set>
                                      <p:cBhvr>
                                        <p:cTn dur="1" fill="hold">
                                          <p:stCondLst>
                                            <p:cond delay="1000"/>
                                          </p:stCondLst>
                                        </p:cTn>
                                        <p:tgtEl>
                                          <p:spTgt spid="9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5"/>
          <p:cNvSpPr txBox="1"/>
          <p:nvPr>
            <p:ph idx="1" type="body"/>
          </p:nvPr>
        </p:nvSpPr>
        <p:spPr>
          <a:xfrm>
            <a:off x="711200" y="6096000"/>
            <a:ext cx="10972800" cy="685800"/>
          </a:xfrm>
          <a:prstGeom prst="rect">
            <a:avLst/>
          </a:prstGeom>
          <a:noFill/>
          <a:ln>
            <a:noFill/>
          </a:ln>
        </p:spPr>
        <p:txBody>
          <a:bodyPr anchorCtr="0" anchor="t" bIns="45700" lIns="91425" spcFirstLastPara="1" rIns="91425" wrap="square" tIns="45700">
            <a:normAutofit/>
          </a:bodyPr>
          <a:lstStyle/>
          <a:p>
            <a:pPr indent="-228600" lvl="0" marL="228600" rtl="0" algn="ctr">
              <a:lnSpc>
                <a:spcPct val="90000"/>
              </a:lnSpc>
              <a:spcBef>
                <a:spcPts val="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Một số hình ảnh về mối quan hệ Việt Nam – Hoa kỳ</a:t>
            </a:r>
            <a:endParaRPr/>
          </a:p>
        </p:txBody>
      </p:sp>
      <p:grpSp>
        <p:nvGrpSpPr>
          <p:cNvPr id="986" name="Google Shape;986;p95"/>
          <p:cNvGrpSpPr/>
          <p:nvPr/>
        </p:nvGrpSpPr>
        <p:grpSpPr>
          <a:xfrm>
            <a:off x="609600" y="2227262"/>
            <a:ext cx="11176000" cy="3651250"/>
            <a:chOff x="240" y="1403"/>
            <a:chExt cx="5280" cy="2300"/>
          </a:xfrm>
        </p:grpSpPr>
        <p:sp>
          <p:nvSpPr>
            <p:cNvPr id="987" name="Google Shape;987;p95"/>
            <p:cNvSpPr/>
            <p:nvPr/>
          </p:nvSpPr>
          <p:spPr>
            <a:xfrm>
              <a:off x="1918" y="2358"/>
              <a:ext cx="1924" cy="232"/>
            </a:xfrm>
            <a:prstGeom prst="rect">
              <a:avLst/>
            </a:prstGeom>
            <a:solidFill>
              <a:schemeClr val="accent2"/>
            </a:solidFill>
            <a:ln>
              <a:noFill/>
            </a:ln>
          </p:spPr>
          <p:txBody>
            <a:bodyPr anchorCtr="0" anchor="ctr" bIns="45450" lIns="90900" spcFirstLastPara="1" rIns="90900" wrap="square" tIns="4545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88" name="Google Shape;988;p95"/>
            <p:cNvGrpSpPr/>
            <p:nvPr/>
          </p:nvGrpSpPr>
          <p:grpSpPr>
            <a:xfrm>
              <a:off x="240" y="1407"/>
              <a:ext cx="2073" cy="2149"/>
              <a:chOff x="288" y="1536"/>
              <a:chExt cx="2016" cy="1990"/>
            </a:xfrm>
          </p:grpSpPr>
          <p:sp>
            <p:nvSpPr>
              <p:cNvPr id="989" name="Google Shape;989;p95"/>
              <p:cNvSpPr/>
              <p:nvPr/>
            </p:nvSpPr>
            <p:spPr>
              <a:xfrm>
                <a:off x="288" y="2436"/>
                <a:ext cx="2016" cy="215"/>
              </a:xfrm>
              <a:prstGeom prst="rect">
                <a:avLst/>
              </a:prstGeom>
              <a:solidFill>
                <a:schemeClr val="accent2"/>
              </a:solidFill>
              <a:ln>
                <a:noFill/>
              </a:ln>
            </p:spPr>
            <p:txBody>
              <a:bodyPr anchorCtr="0" anchor="ctr" bIns="45450" lIns="90900" spcFirstLastPara="1" rIns="90900" wrap="square" tIns="4545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V- M" id="990" name="Google Shape;990;p95"/>
              <p:cNvPicPr preferRelativeResize="0"/>
              <p:nvPr/>
            </p:nvPicPr>
            <p:blipFill rotWithShape="1">
              <a:blip r:embed="rId3">
                <a:alphaModFix/>
              </a:blip>
              <a:srcRect b="63542" l="68750" r="14063" t="21875"/>
              <a:stretch/>
            </p:blipFill>
            <p:spPr>
              <a:xfrm>
                <a:off x="576" y="2640"/>
                <a:ext cx="1440" cy="886"/>
              </a:xfrm>
              <a:prstGeom prst="rect">
                <a:avLst/>
              </a:prstGeom>
              <a:noFill/>
              <a:ln>
                <a:noFill/>
              </a:ln>
            </p:spPr>
          </p:pic>
          <p:pic>
            <p:nvPicPr>
              <p:cNvPr descr="CO_VMIEU" id="991" name="Google Shape;991;p95"/>
              <p:cNvPicPr preferRelativeResize="0"/>
              <p:nvPr/>
            </p:nvPicPr>
            <p:blipFill rotWithShape="1">
              <a:blip r:embed="rId4">
                <a:alphaModFix/>
              </a:blip>
              <a:srcRect b="6250" l="4167" r="4167" t="6250"/>
              <a:stretch/>
            </p:blipFill>
            <p:spPr>
              <a:xfrm>
                <a:off x="576" y="1536"/>
                <a:ext cx="1440" cy="916"/>
              </a:xfrm>
              <a:prstGeom prst="rect">
                <a:avLst/>
              </a:prstGeom>
              <a:noFill/>
              <a:ln>
                <a:noFill/>
              </a:ln>
            </p:spPr>
          </p:pic>
        </p:grpSp>
        <p:sp>
          <p:nvSpPr>
            <p:cNvPr id="992" name="Google Shape;992;p95"/>
            <p:cNvSpPr/>
            <p:nvPr/>
          </p:nvSpPr>
          <p:spPr>
            <a:xfrm>
              <a:off x="3447" y="2354"/>
              <a:ext cx="2073" cy="232"/>
            </a:xfrm>
            <a:prstGeom prst="rect">
              <a:avLst/>
            </a:prstGeom>
            <a:solidFill>
              <a:schemeClr val="accent2"/>
            </a:solidFill>
            <a:ln>
              <a:noFill/>
            </a:ln>
          </p:spPr>
          <p:txBody>
            <a:bodyPr anchorCtr="0" anchor="ctr" bIns="45450" lIns="90900" spcFirstLastPara="1" rIns="90900" wrap="square" tIns="4545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s617153_viet_my" id="993" name="Google Shape;993;p95"/>
            <p:cNvPicPr preferRelativeResize="0"/>
            <p:nvPr/>
          </p:nvPicPr>
          <p:blipFill rotWithShape="1">
            <a:blip r:embed="rId5">
              <a:alphaModFix/>
            </a:blip>
            <a:srcRect b="0" l="2000" r="3999" t="0"/>
            <a:stretch/>
          </p:blipFill>
          <p:spPr>
            <a:xfrm>
              <a:off x="3744" y="1403"/>
              <a:ext cx="1529" cy="1005"/>
            </a:xfrm>
            <a:prstGeom prst="rect">
              <a:avLst/>
            </a:prstGeom>
            <a:noFill/>
            <a:ln>
              <a:noFill/>
            </a:ln>
          </p:spPr>
        </p:pic>
        <p:pic>
          <p:nvPicPr>
            <p:cNvPr descr="hiepdinhvn_my1" id="994" name="Google Shape;994;p95"/>
            <p:cNvPicPr preferRelativeResize="0"/>
            <p:nvPr/>
          </p:nvPicPr>
          <p:blipFill rotWithShape="1">
            <a:blip r:embed="rId6">
              <a:alphaModFix/>
            </a:blip>
            <a:srcRect b="0" l="0" r="0" t="0"/>
            <a:stretch/>
          </p:blipFill>
          <p:spPr>
            <a:xfrm>
              <a:off x="2121" y="1939"/>
              <a:ext cx="1497" cy="1053"/>
            </a:xfrm>
            <a:prstGeom prst="rect">
              <a:avLst/>
            </a:prstGeom>
            <a:noFill/>
            <a:ln>
              <a:noFill/>
            </a:ln>
          </p:spPr>
        </p:pic>
        <p:sp>
          <p:nvSpPr>
            <p:cNvPr id="995" name="Google Shape;995;p95"/>
            <p:cNvSpPr/>
            <p:nvPr/>
          </p:nvSpPr>
          <p:spPr>
            <a:xfrm>
              <a:off x="2400" y="3233"/>
              <a:ext cx="839" cy="470"/>
            </a:xfrm>
            <a:prstGeom prst="rect">
              <a:avLst/>
            </a:prstGeom>
            <a:noFill/>
            <a:ln>
              <a:noFill/>
            </a:ln>
          </p:spPr>
          <p:txBody>
            <a:bodyPr anchorCtr="0" anchor="ctr" bIns="0" lIns="0" spcFirstLastPara="1" rIns="0" wrap="square" tIns="0">
              <a:noAutofit/>
            </a:bodyPr>
            <a:lstStyle/>
            <a:p>
              <a:pPr indent="0" lvl="0" marL="0" marR="0" rtl="0" algn="just">
                <a:spcBef>
                  <a:spcPts val="0"/>
                </a:spcBef>
                <a:spcAft>
                  <a:spcPts val="0"/>
                </a:spcAft>
                <a:buNone/>
              </a:pPr>
              <a:r>
                <a:rPr b="1" lang="en-US" sz="1800">
                  <a:solidFill>
                    <a:schemeClr val="dk1"/>
                  </a:solidFill>
                  <a:latin typeface="Times New Roman"/>
                  <a:ea typeface="Times New Roman"/>
                  <a:cs typeface="Times New Roman"/>
                  <a:sym typeface="Times New Roman"/>
                </a:rPr>
                <a:t>Hiệp định </a:t>
              </a:r>
              <a:endParaRPr/>
            </a:p>
            <a:p>
              <a:pPr indent="0" lvl="0" marL="0" marR="0" rtl="0" algn="just">
                <a:spcBef>
                  <a:spcPts val="0"/>
                </a:spcBef>
                <a:spcAft>
                  <a:spcPts val="0"/>
                </a:spcAft>
                <a:buNone/>
              </a:pPr>
              <a:r>
                <a:rPr b="1" lang="en-US" sz="1800">
                  <a:solidFill>
                    <a:schemeClr val="dk1"/>
                  </a:solidFill>
                  <a:latin typeface="Times New Roman"/>
                  <a:ea typeface="Times New Roman"/>
                  <a:cs typeface="Times New Roman"/>
                  <a:sym typeface="Times New Roman"/>
                </a:rPr>
                <a:t>thương mại </a:t>
              </a:r>
              <a:endParaRPr/>
            </a:p>
            <a:p>
              <a:pPr indent="0" lvl="0" marL="0" marR="0" rtl="0" algn="just">
                <a:spcBef>
                  <a:spcPts val="0"/>
                </a:spcBef>
                <a:spcAft>
                  <a:spcPts val="0"/>
                </a:spcAft>
                <a:buNone/>
              </a:pPr>
              <a:r>
                <a:rPr b="1" lang="en-US" sz="1800">
                  <a:solidFill>
                    <a:schemeClr val="dk1"/>
                  </a:solidFill>
                  <a:latin typeface="Times New Roman"/>
                  <a:ea typeface="Times New Roman"/>
                  <a:cs typeface="Times New Roman"/>
                  <a:sym typeface="Times New Roman"/>
                </a:rPr>
                <a:t>Việt - Mỹ 13/7/ 2001</a:t>
              </a:r>
              <a:endParaRPr/>
            </a:p>
          </p:txBody>
        </p:sp>
        <p:sp>
          <p:nvSpPr>
            <p:cNvPr id="996" name="Google Shape;996;p95"/>
            <p:cNvSpPr/>
            <p:nvPr/>
          </p:nvSpPr>
          <p:spPr>
            <a:xfrm>
              <a:off x="3744" y="2496"/>
              <a:ext cx="1536" cy="1152"/>
            </a:xfrm>
            <a:prstGeom prst="rect">
              <a:avLst/>
            </a:prstGeom>
            <a:solidFill>
              <a:srgbClr val="FFFFCC"/>
            </a:solid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accent2"/>
                </a:buClr>
                <a:buSzPts val="2000"/>
                <a:buFont typeface="Noto Sans Symbols"/>
                <a:buChar char="◆"/>
              </a:pPr>
              <a:r>
                <a:rPr b="1" lang="en-US" sz="2000">
                  <a:solidFill>
                    <a:schemeClr val="dk1"/>
                  </a:solidFill>
                  <a:latin typeface="Times New Roman"/>
                  <a:ea typeface="Times New Roman"/>
                  <a:cs typeface="Times New Roman"/>
                  <a:sym typeface="Times New Roman"/>
                </a:rPr>
                <a:t>Kỷ niệm 10 năm bình thường hoá quan hệ giữa hai nước Việt Nam – Hoa kỳ </a:t>
              </a:r>
              <a:endParaRPr/>
            </a:p>
          </p:txBody>
        </p:sp>
      </p:grpSp>
      <p:sp>
        <p:nvSpPr>
          <p:cNvPr id="997" name="Google Shape;997;p95"/>
          <p:cNvSpPr/>
          <p:nvPr/>
        </p:nvSpPr>
        <p:spPr>
          <a:xfrm>
            <a:off x="2133600" y="2590800"/>
            <a:ext cx="7721600" cy="2971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VIỆT NAM - HOA KỲ</a:t>
            </a:r>
          </a:p>
        </p:txBody>
      </p:sp>
      <p:sp>
        <p:nvSpPr>
          <p:cNvPr id="998" name="Google Shape;998;p95"/>
          <p:cNvSpPr txBox="1"/>
          <p:nvPr>
            <p:ph type="title"/>
          </p:nvPr>
        </p:nvSpPr>
        <p:spPr>
          <a:xfrm>
            <a:off x="1570568" y="990600"/>
            <a:ext cx="7675033"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Calibri"/>
              <a:buNone/>
            </a:pPr>
            <a:r>
              <a:rPr lang="en-US"/>
              <a:t>Với Hoa Kỳ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500"/>
                                        <p:tgtEl>
                                          <p:spTgt spid="997"/>
                                        </p:tgtEl>
                                        <p:attrNameLst>
                                          <p:attrName>ppt_w</p:attrName>
                                        </p:attrNameLst>
                                      </p:cBhvr>
                                      <p:tavLst>
                                        <p:tav fmla="" tm="0">
                                          <p:val>
                                            <p:strVal val="0"/>
                                          </p:val>
                                        </p:tav>
                                        <p:tav fmla="" tm="100000">
                                          <p:val>
                                            <p:strVal val="#ppt_w"/>
                                          </p:val>
                                        </p:tav>
                                      </p:tavLst>
                                    </p:anim>
                                    <p:anim calcmode="lin" valueType="num">
                                      <p:cBhvr additive="base">
                                        <p:cTn dur="500"/>
                                        <p:tgtEl>
                                          <p:spTgt spid="9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6"/>
          <p:cNvSpPr/>
          <p:nvPr/>
        </p:nvSpPr>
        <p:spPr>
          <a:xfrm>
            <a:off x="1335618" y="2438400"/>
            <a:ext cx="8911167" cy="2971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viÖt nam - HOA Kú</a:t>
            </a:r>
          </a:p>
        </p:txBody>
      </p:sp>
      <p:pic>
        <p:nvPicPr>
          <p:cNvPr descr="25" id="1004" name="Google Shape;1004;p96"/>
          <p:cNvPicPr preferRelativeResize="0"/>
          <p:nvPr/>
        </p:nvPicPr>
        <p:blipFill rotWithShape="1">
          <a:blip r:embed="rId3">
            <a:alphaModFix/>
          </a:blip>
          <a:srcRect b="5756" l="6944" r="5556" t="6389"/>
          <a:stretch/>
        </p:blipFill>
        <p:spPr>
          <a:xfrm>
            <a:off x="2095500" y="1668464"/>
            <a:ext cx="8204200" cy="3970337"/>
          </a:xfrm>
          <a:prstGeom prst="rect">
            <a:avLst/>
          </a:prstGeom>
          <a:noFill/>
          <a:ln cap="flat" cmpd="sng" w="38100">
            <a:solidFill>
              <a:schemeClr val="hlink"/>
            </a:solidFill>
            <a:prstDash val="solid"/>
            <a:miter lim="800000"/>
            <a:headEnd len="sm" w="sm" type="none"/>
            <a:tailEnd len="sm" w="sm" type="none"/>
          </a:ln>
        </p:spPr>
      </p:pic>
      <p:sp>
        <p:nvSpPr>
          <p:cNvPr id="1005" name="Google Shape;1005;p96"/>
          <p:cNvSpPr txBox="1"/>
          <p:nvPr>
            <p:ph type="title"/>
          </p:nvPr>
        </p:nvSpPr>
        <p:spPr>
          <a:xfrm>
            <a:off x="1570568" y="990600"/>
            <a:ext cx="7675033"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Với Hoa Kỳ </a:t>
            </a:r>
            <a:endParaRPr/>
          </a:p>
        </p:txBody>
      </p:sp>
      <p:pic>
        <p:nvPicPr>
          <p:cNvPr descr="images653173_hopbao_hoidam" id="1006" name="Google Shape;1006;p96"/>
          <p:cNvPicPr preferRelativeResize="0"/>
          <p:nvPr/>
        </p:nvPicPr>
        <p:blipFill rotWithShape="1">
          <a:blip r:embed="rId4">
            <a:alphaModFix/>
          </a:blip>
          <a:srcRect b="0" l="0" r="0" t="0"/>
          <a:stretch/>
        </p:blipFill>
        <p:spPr>
          <a:xfrm>
            <a:off x="1524000" y="1676400"/>
            <a:ext cx="9144000" cy="3429000"/>
          </a:xfrm>
          <a:prstGeom prst="rect">
            <a:avLst/>
          </a:prstGeom>
          <a:noFill/>
          <a:ln cap="flat" cmpd="sng" w="38100">
            <a:solidFill>
              <a:srgbClr val="FF3300"/>
            </a:solidFill>
            <a:prstDash val="solid"/>
            <a:miter lim="800000"/>
            <a:headEnd len="sm" w="sm" type="none"/>
            <a:tailEnd len="sm" w="sm" type="none"/>
          </a:ln>
        </p:spPr>
      </p:pic>
      <p:sp>
        <p:nvSpPr>
          <p:cNvPr id="1007" name="Google Shape;1007;p96"/>
          <p:cNvSpPr txBox="1"/>
          <p:nvPr>
            <p:ph idx="1" type="body"/>
          </p:nvPr>
        </p:nvSpPr>
        <p:spPr>
          <a:xfrm>
            <a:off x="0" y="5867400"/>
            <a:ext cx="12192000" cy="609600"/>
          </a:xfrm>
          <a:prstGeom prst="rect">
            <a:avLst/>
          </a:prstGeom>
          <a:noFill/>
          <a:ln>
            <a:noFill/>
          </a:ln>
        </p:spPr>
        <p:txBody>
          <a:bodyPr anchorCtr="0" anchor="t" bIns="45700" lIns="91425" spcFirstLastPara="1" rIns="91425" wrap="square" tIns="45700">
            <a:normAutofit/>
          </a:bodyPr>
          <a:lstStyle/>
          <a:p>
            <a:pPr indent="-228600" lvl="0" marL="228600" rtl="0" algn="ctr">
              <a:lnSpc>
                <a:spcPct val="80000"/>
              </a:lnSpc>
              <a:spcBef>
                <a:spcPts val="0"/>
              </a:spcBef>
              <a:spcAft>
                <a:spcPts val="0"/>
              </a:spcAft>
              <a:buClr>
                <a:schemeClr val="dk1"/>
              </a:buClr>
              <a:buSzPts val="2000"/>
              <a:buFont typeface="Noto Sans Symbols"/>
              <a:buNone/>
            </a:pPr>
            <a:r>
              <a:rPr lang="en-US" sz="2000">
                <a:solidFill>
                  <a:schemeClr val="dk1"/>
                </a:solidFill>
                <a:latin typeface="Times New Roman"/>
                <a:ea typeface="Times New Roman"/>
                <a:cs typeface="Times New Roman"/>
                <a:sym typeface="Times New Roman"/>
              </a:rPr>
              <a:t>	Gặp gỡ cấp cao giữa Thủ tướng Phan Văn Khải và TT Mỹ  G.Bush nhân chuyến thăm Hoa Kỳ (2005)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04"/>
                                        </p:tgtEl>
                                      </p:cBhvr>
                                    </p:animEffect>
                                    <p:set>
                                      <p:cBhvr>
                                        <p:cTn dur="1" fill="hold">
                                          <p:stCondLst>
                                            <p:cond delay="500"/>
                                          </p:stCondLst>
                                        </p:cTn>
                                        <p:tgtEl>
                                          <p:spTgt spid="10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xEl>
                                              <p:pRg end="0" st="0"/>
                                            </p:txEl>
                                          </p:spTgt>
                                        </p:tgtEl>
                                        <p:attrNameLst>
                                          <p:attrName>style.visibility</p:attrName>
                                        </p:attrNameLst>
                                      </p:cBhvr>
                                      <p:to>
                                        <p:strVal val="visible"/>
                                      </p:to>
                                    </p:set>
                                    <p:animEffect filter="fade" transition="in">
                                      <p:cBhvr>
                                        <p:cTn dur="500"/>
                                        <p:tgtEl>
                                          <p:spTgt spid="10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5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7"/>
          <p:cNvSpPr/>
          <p:nvPr/>
        </p:nvSpPr>
        <p:spPr>
          <a:xfrm>
            <a:off x="2032000" y="3276600"/>
            <a:ext cx="7721600" cy="2971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Việt Nam - Lào- campuchia</a:t>
            </a:r>
          </a:p>
        </p:txBody>
      </p:sp>
      <p:grpSp>
        <p:nvGrpSpPr>
          <p:cNvPr id="1013" name="Google Shape;1013;p97"/>
          <p:cNvGrpSpPr/>
          <p:nvPr/>
        </p:nvGrpSpPr>
        <p:grpSpPr>
          <a:xfrm>
            <a:off x="7823200" y="1143000"/>
            <a:ext cx="4368800" cy="4572000"/>
            <a:chOff x="3744" y="432"/>
            <a:chExt cx="1536" cy="3360"/>
          </a:xfrm>
        </p:grpSpPr>
        <p:pic>
          <p:nvPicPr>
            <p:cNvPr id="1014" name="Google Shape;1014;p97"/>
            <p:cNvPicPr preferRelativeResize="0"/>
            <p:nvPr/>
          </p:nvPicPr>
          <p:blipFill rotWithShape="1">
            <a:blip r:embed="rId3">
              <a:alphaModFix/>
            </a:blip>
            <a:srcRect b="7463" l="15874" r="33333" t="23879"/>
            <a:stretch/>
          </p:blipFill>
          <p:spPr>
            <a:xfrm>
              <a:off x="3744" y="432"/>
              <a:ext cx="1536" cy="2208"/>
            </a:xfrm>
            <a:prstGeom prst="rect">
              <a:avLst/>
            </a:prstGeom>
            <a:noFill/>
            <a:ln>
              <a:noFill/>
            </a:ln>
          </p:spPr>
        </p:pic>
        <p:pic>
          <p:nvPicPr>
            <p:cNvPr id="1015" name="Google Shape;1015;p97"/>
            <p:cNvPicPr preferRelativeResize="0"/>
            <p:nvPr/>
          </p:nvPicPr>
          <p:blipFill rotWithShape="1">
            <a:blip r:embed="rId4">
              <a:alphaModFix/>
            </a:blip>
            <a:srcRect b="6000" l="25999" r="22234" t="33609"/>
            <a:stretch/>
          </p:blipFill>
          <p:spPr>
            <a:xfrm>
              <a:off x="3744" y="2448"/>
              <a:ext cx="1536" cy="1344"/>
            </a:xfrm>
            <a:prstGeom prst="rect">
              <a:avLst/>
            </a:prstGeom>
            <a:noFill/>
            <a:ln>
              <a:noFill/>
            </a:ln>
          </p:spPr>
        </p:pic>
      </p:grpSp>
      <p:sp>
        <p:nvSpPr>
          <p:cNvPr id="1016" name="Google Shape;1016;p97"/>
          <p:cNvSpPr txBox="1"/>
          <p:nvPr>
            <p:ph type="title"/>
          </p:nvPr>
        </p:nvSpPr>
        <p:spPr>
          <a:xfrm>
            <a:off x="508000" y="311150"/>
            <a:ext cx="11277600" cy="533400"/>
          </a:xfrm>
          <a:prstGeom prst="rect">
            <a:avLst/>
          </a:prstGeom>
          <a:noFill/>
          <a:ln>
            <a:noFill/>
          </a:ln>
        </p:spPr>
        <p:txBody>
          <a:bodyPr anchorCtr="0" anchor="ctr" bIns="45700" lIns="91425" spcFirstLastPara="1" rIns="91425" wrap="square" tIns="45700">
            <a:normAutofit/>
          </a:bodyPr>
          <a:lstStyle/>
          <a:p>
            <a:pPr indent="-609600" lvl="0" marL="609600" rtl="0" algn="l">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Chính sách đối ngoại với các đối tác cụ thể</a:t>
            </a:r>
            <a:endParaRPr/>
          </a:p>
        </p:txBody>
      </p:sp>
      <p:sp>
        <p:nvSpPr>
          <p:cNvPr id="1017" name="Google Shape;1017;p97"/>
          <p:cNvSpPr txBox="1"/>
          <p:nvPr>
            <p:ph idx="1" type="body"/>
          </p:nvPr>
        </p:nvSpPr>
        <p:spPr>
          <a:xfrm>
            <a:off x="304800" y="1219200"/>
            <a:ext cx="6705600" cy="3657600"/>
          </a:xfrm>
          <a:prstGeom prst="rect">
            <a:avLst/>
          </a:prstGeom>
          <a:noFill/>
          <a:ln>
            <a:noFill/>
          </a:ln>
        </p:spPr>
        <p:txBody>
          <a:bodyPr anchorCtr="0" anchor="t" bIns="45700" lIns="91425" spcFirstLastPara="1" rIns="91425" wrap="square" tIns="45700">
            <a:normAutofit/>
          </a:bodyPr>
          <a:lstStyle/>
          <a:p>
            <a:pPr indent="-152400" lvl="1" marL="177800" rtl="0" algn="just">
              <a:lnSpc>
                <a:spcPct val="90000"/>
              </a:lnSpc>
              <a:spcBef>
                <a:spcPts val="0"/>
              </a:spcBef>
              <a:spcAft>
                <a:spcPts val="0"/>
              </a:spcAft>
              <a:buClr>
                <a:schemeClr val="dk1"/>
              </a:buClr>
              <a:buSzPts val="2400"/>
              <a:buChar char="•"/>
            </a:pPr>
            <a:r>
              <a:rPr lang="en-US">
                <a:solidFill>
                  <a:schemeClr val="dk1"/>
                </a:solidFill>
                <a:latin typeface="Times New Roman"/>
                <a:ea typeface="Times New Roman"/>
                <a:cs typeface="Times New Roman"/>
                <a:sym typeface="Times New Roman"/>
              </a:rPr>
              <a:t>Với Lào - Campuchia: </a:t>
            </a:r>
            <a:endParaRPr/>
          </a:p>
          <a:p>
            <a:pPr indent="3175" lvl="2" marL="461963" rtl="0" algn="just">
              <a:lnSpc>
                <a:spcPct val="90000"/>
              </a:lnSpc>
              <a:spcBef>
                <a:spcPts val="500"/>
              </a:spcBef>
              <a:spcAft>
                <a:spcPts val="0"/>
              </a:spcAft>
              <a:buClr>
                <a:schemeClr val="dk1"/>
              </a:buClr>
              <a:buSzPts val="2000"/>
              <a:buFont typeface="Noto Sans Symbols"/>
              <a:buNone/>
            </a:pPr>
            <a:r>
              <a:rPr lang="en-US">
                <a:solidFill>
                  <a:schemeClr val="dk1"/>
                </a:solidFill>
                <a:latin typeface="Times New Roman"/>
                <a:ea typeface="Times New Roman"/>
                <a:cs typeface="Times New Roman"/>
                <a:sym typeface="Times New Roman"/>
              </a:rPr>
              <a:t>Không ngừng củng cố, phát triển quan hệ đoàn kết và hữu nghị đặc biệt giữa 3 nước Đông Dương nhưng chú trọng phấn đấu tìm giải pháp chính trị cho vấn đề Campuchia trên cơ sở tôn trọng chủ quyền của Campuchia và Hiến chương Liên Hợp Quốc</a:t>
            </a:r>
            <a:endParaRPr/>
          </a:p>
        </p:txBody>
      </p:sp>
      <p:sp>
        <p:nvSpPr>
          <p:cNvPr id="1018" name="Google Shape;1018;p97"/>
          <p:cNvSpPr/>
          <p:nvPr/>
        </p:nvSpPr>
        <p:spPr>
          <a:xfrm>
            <a:off x="7721600" y="5638800"/>
            <a:ext cx="4470400" cy="6858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400"/>
              <a:buFont typeface="Noto Sans Symbols"/>
              <a:buNone/>
            </a:pPr>
            <a:r>
              <a:rPr b="1" i="1" lang="en-US" sz="2400">
                <a:solidFill>
                  <a:schemeClr val="dk1"/>
                </a:solidFill>
                <a:latin typeface="Times New Roman"/>
                <a:ea typeface="Times New Roman"/>
                <a:cs typeface="Times New Roman"/>
                <a:sym typeface="Times New Roman"/>
              </a:rPr>
              <a:t>	Bản đồ nước Lào và Campuchia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xEl>
                                              <p:pRg end="0" st="0"/>
                                            </p:txEl>
                                          </p:spTgt>
                                        </p:tgtEl>
                                        <p:attrNameLst>
                                          <p:attrName>style.visibility</p:attrName>
                                        </p:attrNameLst>
                                      </p:cBhvr>
                                      <p:to>
                                        <p:strVal val="visible"/>
                                      </p:to>
                                    </p:set>
                                    <p:animEffect filter="fade" transition="in">
                                      <p:cBhvr>
                                        <p:cTn dur="500"/>
                                        <p:tgtEl>
                                          <p:spTgt spid="10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xEl>
                                              <p:pRg end="1" st="1"/>
                                            </p:txEl>
                                          </p:spTgt>
                                        </p:tgtEl>
                                        <p:attrNameLst>
                                          <p:attrName>style.visibility</p:attrName>
                                        </p:attrNameLst>
                                      </p:cBhvr>
                                      <p:to>
                                        <p:strVal val="visible"/>
                                      </p:to>
                                    </p:set>
                                    <p:animEffect filter="fade" transition="in">
                                      <p:cBhvr>
                                        <p:cTn dur="500"/>
                                        <p:tgtEl>
                                          <p:spTgt spid="10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8"/>
          <p:cNvSpPr/>
          <p:nvPr/>
        </p:nvSpPr>
        <p:spPr>
          <a:xfrm>
            <a:off x="2235200" y="2209800"/>
            <a:ext cx="7721600" cy="2971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Việt Nam - Lào - Campuchia</a:t>
            </a:r>
          </a:p>
        </p:txBody>
      </p:sp>
      <p:grpSp>
        <p:nvGrpSpPr>
          <p:cNvPr id="1024" name="Google Shape;1024;p98"/>
          <p:cNvGrpSpPr/>
          <p:nvPr/>
        </p:nvGrpSpPr>
        <p:grpSpPr>
          <a:xfrm>
            <a:off x="8157634" y="1371600"/>
            <a:ext cx="3627967" cy="3200400"/>
            <a:chOff x="3360" y="1008"/>
            <a:chExt cx="1714" cy="2016"/>
          </a:xfrm>
        </p:grpSpPr>
        <p:pic>
          <p:nvPicPr>
            <p:cNvPr id="1025" name="Google Shape;1025;p98"/>
            <p:cNvPicPr preferRelativeResize="0"/>
            <p:nvPr/>
          </p:nvPicPr>
          <p:blipFill rotWithShape="1">
            <a:blip r:embed="rId3">
              <a:alphaModFix/>
            </a:blip>
            <a:srcRect b="0" l="0" r="0" t="0"/>
            <a:stretch/>
          </p:blipFill>
          <p:spPr>
            <a:xfrm>
              <a:off x="3744" y="1008"/>
              <a:ext cx="1330" cy="2016"/>
            </a:xfrm>
            <a:prstGeom prst="rect">
              <a:avLst/>
            </a:prstGeom>
            <a:noFill/>
            <a:ln>
              <a:noFill/>
            </a:ln>
          </p:spPr>
        </p:pic>
        <p:pic>
          <p:nvPicPr>
            <p:cNvPr id="1026" name="Google Shape;1026;p98"/>
            <p:cNvPicPr preferRelativeResize="0"/>
            <p:nvPr/>
          </p:nvPicPr>
          <p:blipFill rotWithShape="1">
            <a:blip r:embed="rId3">
              <a:alphaModFix/>
            </a:blip>
            <a:srcRect b="0" l="0" r="0" t="0"/>
            <a:stretch/>
          </p:blipFill>
          <p:spPr>
            <a:xfrm>
              <a:off x="3648" y="1008"/>
              <a:ext cx="1330" cy="2016"/>
            </a:xfrm>
            <a:prstGeom prst="rect">
              <a:avLst/>
            </a:prstGeom>
            <a:noFill/>
            <a:ln>
              <a:noFill/>
            </a:ln>
          </p:spPr>
        </p:pic>
        <p:pic>
          <p:nvPicPr>
            <p:cNvPr id="1027" name="Google Shape;1027;p98"/>
            <p:cNvPicPr preferRelativeResize="0"/>
            <p:nvPr/>
          </p:nvPicPr>
          <p:blipFill rotWithShape="1">
            <a:blip r:embed="rId3">
              <a:alphaModFix/>
            </a:blip>
            <a:srcRect b="0" l="0" r="0" t="0"/>
            <a:stretch/>
          </p:blipFill>
          <p:spPr>
            <a:xfrm>
              <a:off x="3504" y="1008"/>
              <a:ext cx="1330" cy="2016"/>
            </a:xfrm>
            <a:prstGeom prst="rect">
              <a:avLst/>
            </a:prstGeom>
            <a:noFill/>
            <a:ln>
              <a:noFill/>
            </a:ln>
          </p:spPr>
        </p:pic>
        <p:pic>
          <p:nvPicPr>
            <p:cNvPr id="1028" name="Google Shape;1028;p98"/>
            <p:cNvPicPr preferRelativeResize="0"/>
            <p:nvPr/>
          </p:nvPicPr>
          <p:blipFill rotWithShape="1">
            <a:blip r:embed="rId4">
              <a:alphaModFix/>
            </a:blip>
            <a:srcRect b="0" l="0" r="0" t="0"/>
            <a:stretch/>
          </p:blipFill>
          <p:spPr>
            <a:xfrm>
              <a:off x="3360" y="1008"/>
              <a:ext cx="1330" cy="2016"/>
            </a:xfrm>
            <a:prstGeom prst="rect">
              <a:avLst/>
            </a:prstGeom>
            <a:noFill/>
            <a:ln>
              <a:noFill/>
            </a:ln>
          </p:spPr>
        </p:pic>
      </p:grpSp>
      <p:sp>
        <p:nvSpPr>
          <p:cNvPr id="1029" name="Google Shape;1029;p98"/>
          <p:cNvSpPr/>
          <p:nvPr/>
        </p:nvSpPr>
        <p:spPr>
          <a:xfrm>
            <a:off x="7721600" y="4572000"/>
            <a:ext cx="4267200" cy="6858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000"/>
              <a:buFont typeface="Noto Sans Symbols"/>
              <a:buNone/>
            </a:pPr>
            <a:r>
              <a:rPr b="1" i="1" lang="en-US" sz="2000">
                <a:solidFill>
                  <a:schemeClr val="dk1"/>
                </a:solidFill>
                <a:latin typeface="Times New Roman"/>
                <a:ea typeface="Times New Roman"/>
                <a:cs typeface="Times New Roman"/>
                <a:sym typeface="Times New Roman"/>
              </a:rPr>
              <a:t>	Thủ tướng Camphuchia ông Hunsen</a:t>
            </a:r>
            <a:endParaRPr/>
          </a:p>
        </p:txBody>
      </p:sp>
      <p:pic>
        <p:nvPicPr>
          <p:cNvPr descr="9" id="1030" name="Google Shape;1030;p98"/>
          <p:cNvPicPr preferRelativeResize="0"/>
          <p:nvPr/>
        </p:nvPicPr>
        <p:blipFill rotWithShape="1">
          <a:blip r:embed="rId5">
            <a:alphaModFix/>
          </a:blip>
          <a:srcRect b="0" l="0" r="0" t="0"/>
          <a:stretch/>
        </p:blipFill>
        <p:spPr>
          <a:xfrm>
            <a:off x="1219200" y="1828800"/>
            <a:ext cx="5588000" cy="4084638"/>
          </a:xfrm>
          <a:prstGeom prst="rect">
            <a:avLst/>
          </a:prstGeom>
          <a:noFill/>
          <a:ln cap="flat" cmpd="sng" w="9525">
            <a:solidFill>
              <a:srgbClr val="0000FF"/>
            </a:solidFill>
            <a:prstDash val="solid"/>
            <a:miter lim="800000"/>
            <a:headEnd len="sm" w="sm" type="none"/>
            <a:tailEnd len="sm" w="sm" type="none"/>
          </a:ln>
        </p:spPr>
      </p:pic>
      <p:sp>
        <p:nvSpPr>
          <p:cNvPr id="1031" name="Google Shape;1031;p98"/>
          <p:cNvSpPr txBox="1"/>
          <p:nvPr>
            <p:ph idx="1" type="body"/>
          </p:nvPr>
        </p:nvSpPr>
        <p:spPr>
          <a:xfrm>
            <a:off x="508000" y="6019800"/>
            <a:ext cx="11176000" cy="457200"/>
          </a:xfrm>
          <a:prstGeom prst="rect">
            <a:avLst/>
          </a:prstGeom>
          <a:noFill/>
          <a:ln>
            <a:noFill/>
          </a:ln>
        </p:spPr>
        <p:txBody>
          <a:bodyPr anchorCtr="0" anchor="t" bIns="45700" lIns="91425" spcFirstLastPara="1" rIns="91425" wrap="square" tIns="45700">
            <a:normAutofit/>
          </a:bodyPr>
          <a:lstStyle/>
          <a:p>
            <a:pPr indent="-228600" lvl="3" marL="1600200" rtl="0" algn="l">
              <a:lnSpc>
                <a:spcPct val="90000"/>
              </a:lnSpc>
              <a:spcBef>
                <a:spcPts val="0"/>
              </a:spcBef>
              <a:spcAft>
                <a:spcPts val="0"/>
              </a:spcAft>
              <a:buClr>
                <a:schemeClr val="dk1"/>
              </a:buClr>
              <a:buSzPts val="2400"/>
              <a:buFont typeface="Noto Sans Symbols"/>
              <a:buNone/>
            </a:pPr>
            <a:r>
              <a:rPr b="1" i="1" lang="en-US" sz="2400">
                <a:latin typeface="Times New Roman"/>
                <a:ea typeface="Times New Roman"/>
                <a:cs typeface="Times New Roman"/>
                <a:sym typeface="Times New Roman"/>
              </a:rPr>
              <a:t>Năm 1991, Việt Nam ký hiệp định Pari (23/10/1991)</a:t>
            </a:r>
            <a:endParaRPr/>
          </a:p>
        </p:txBody>
      </p:sp>
      <p:pic>
        <p:nvPicPr>
          <p:cNvPr descr="DSC00943" id="1032" name="Google Shape;1032;p98"/>
          <p:cNvPicPr preferRelativeResize="0"/>
          <p:nvPr/>
        </p:nvPicPr>
        <p:blipFill rotWithShape="1">
          <a:blip r:embed="rId6">
            <a:alphaModFix/>
          </a:blip>
          <a:srcRect b="0" l="0" r="13333" t="6667"/>
          <a:stretch/>
        </p:blipFill>
        <p:spPr>
          <a:xfrm>
            <a:off x="2540000" y="1524000"/>
            <a:ext cx="7518400" cy="4246563"/>
          </a:xfrm>
          <a:prstGeom prst="rect">
            <a:avLst/>
          </a:prstGeom>
          <a:noFill/>
          <a:ln cap="flat" cmpd="sng" w="9525">
            <a:solidFill>
              <a:schemeClr val="dk1"/>
            </a:solidFill>
            <a:prstDash val="solid"/>
            <a:miter lim="800000"/>
            <a:headEnd len="sm" w="sm" type="none"/>
            <a:tailEnd len="sm" w="sm" type="none"/>
          </a:ln>
        </p:spPr>
      </p:pic>
      <p:sp>
        <p:nvSpPr>
          <p:cNvPr id="1033" name="Google Shape;1033;p98"/>
          <p:cNvSpPr txBox="1"/>
          <p:nvPr>
            <p:ph type="title"/>
          </p:nvPr>
        </p:nvSpPr>
        <p:spPr>
          <a:xfrm>
            <a:off x="508000" y="311150"/>
            <a:ext cx="7721600"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Calibri"/>
              <a:buNone/>
            </a:pPr>
            <a:r>
              <a:rPr lang="en-US"/>
              <a:t>Với Lào - Campuchia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5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5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30"/>
                                        </p:tgtEl>
                                      </p:cBhvr>
                                    </p:animEffect>
                                    <p:set>
                                      <p:cBhvr>
                                        <p:cTn dur="1" fill="hold">
                                          <p:stCondLst>
                                            <p:cond delay="500"/>
                                          </p:stCondLst>
                                        </p:cTn>
                                        <p:tgtEl>
                                          <p:spTgt spid="10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024"/>
                                        </p:tgtEl>
                                      </p:cBhvr>
                                    </p:animEffect>
                                    <p:set>
                                      <p:cBhvr>
                                        <p:cTn dur="1" fill="hold">
                                          <p:stCondLst>
                                            <p:cond delay="500"/>
                                          </p:stCondLst>
                                        </p:cTn>
                                        <p:tgtEl>
                                          <p:spTgt spid="10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029"/>
                                        </p:tgtEl>
                                      </p:cBhvr>
                                    </p:animEffect>
                                    <p:set>
                                      <p:cBhvr>
                                        <p:cTn dur="1" fill="hold">
                                          <p:stCondLst>
                                            <p:cond delay="500"/>
                                          </p:stCondLst>
                                        </p:cTn>
                                        <p:tgtEl>
                                          <p:spTgt spid="10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32"/>
                                        </p:tgtEl>
                                        <p:attrNameLst>
                                          <p:attrName>style.visibility</p:attrName>
                                        </p:attrNameLst>
                                      </p:cBhvr>
                                      <p:to>
                                        <p:strVal val="visible"/>
                                      </p:to>
                                    </p:set>
                                    <p:anim calcmode="lin" valueType="num">
                                      <p:cBhvr additive="base">
                                        <p:cTn dur="500"/>
                                        <p:tgtEl>
                                          <p:spTgt spid="1032"/>
                                        </p:tgtEl>
                                        <p:attrNameLst>
                                          <p:attrName>ppt_w</p:attrName>
                                        </p:attrNameLst>
                                      </p:cBhvr>
                                      <p:tavLst>
                                        <p:tav fmla="" tm="0">
                                          <p:val>
                                            <p:strVal val="0"/>
                                          </p:val>
                                        </p:tav>
                                        <p:tav fmla="" tm="100000">
                                          <p:val>
                                            <p:strVal val="#ppt_w"/>
                                          </p:val>
                                        </p:tav>
                                      </p:tavLst>
                                    </p:anim>
                                    <p:anim calcmode="lin" valueType="num">
                                      <p:cBhvr additive="base">
                                        <p:cTn dur="500"/>
                                        <p:tgtEl>
                                          <p:spTgt spid="10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31">
                                            <p:txEl>
                                              <p:pRg end="0" st="0"/>
                                            </p:txEl>
                                          </p:spTgt>
                                        </p:tgtEl>
                                        <p:attrNameLst>
                                          <p:attrName>style.visibility</p:attrName>
                                        </p:attrNameLst>
                                      </p:cBhvr>
                                      <p:to>
                                        <p:strVal val="visible"/>
                                      </p:to>
                                    </p:set>
                                    <p:anim calcmode="lin" valueType="num">
                                      <p:cBhvr additive="base">
                                        <p:cTn dur="500"/>
                                        <p:tgtEl>
                                          <p:spTgt spid="1031">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031">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99"/>
          <p:cNvSpPr/>
          <p:nvPr/>
        </p:nvSpPr>
        <p:spPr>
          <a:xfrm rot="-946317">
            <a:off x="609600" y="2590800"/>
            <a:ext cx="11277600" cy="2590800"/>
          </a:xfrm>
          <a:prstGeom prst="rect">
            <a:avLst/>
          </a:prstGeom>
        </p:spPr>
        <p:txBody>
          <a:bodyPr>
            <a:prstTxWarp prst="textPlain"/>
          </a:bodyPr>
          <a:lstStyle/>
          <a:p>
            <a:pPr lvl="0" algn="ctr"/>
            <a:r>
              <a:rPr b="1" i="0">
                <a:ln>
                  <a:noFill/>
                </a:ln>
                <a:gradFill>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0"/>
                </a:gradFill>
                <a:latin typeface="Arial"/>
              </a:rPr>
              <a:t>Việt Nam - Lào - Campuchia</a:t>
            </a:r>
          </a:p>
        </p:txBody>
      </p:sp>
      <p:grpSp>
        <p:nvGrpSpPr>
          <p:cNvPr id="1039" name="Google Shape;1039;p99"/>
          <p:cNvGrpSpPr/>
          <p:nvPr/>
        </p:nvGrpSpPr>
        <p:grpSpPr>
          <a:xfrm>
            <a:off x="3657600" y="2508250"/>
            <a:ext cx="8432800" cy="4197350"/>
            <a:chOff x="816" y="864"/>
            <a:chExt cx="3984" cy="2980"/>
          </a:xfrm>
        </p:grpSpPr>
        <p:pic>
          <p:nvPicPr>
            <p:cNvPr descr="87" id="1040" name="Google Shape;1040;p99"/>
            <p:cNvPicPr preferRelativeResize="0"/>
            <p:nvPr/>
          </p:nvPicPr>
          <p:blipFill rotWithShape="1">
            <a:blip r:embed="rId3">
              <a:alphaModFix/>
            </a:blip>
            <a:srcRect b="57007" l="51363" r="0" t="1912"/>
            <a:stretch/>
          </p:blipFill>
          <p:spPr>
            <a:xfrm>
              <a:off x="2688" y="864"/>
              <a:ext cx="2112" cy="1950"/>
            </a:xfrm>
            <a:prstGeom prst="rect">
              <a:avLst/>
            </a:prstGeom>
            <a:noFill/>
            <a:ln cap="flat" cmpd="sng" w="38100">
              <a:solidFill>
                <a:srgbClr val="0000FF"/>
              </a:solidFill>
              <a:prstDash val="solid"/>
              <a:miter lim="800000"/>
              <a:headEnd len="sm" w="sm" type="none"/>
              <a:tailEnd len="sm" w="sm" type="none"/>
            </a:ln>
          </p:spPr>
        </p:pic>
        <p:pic>
          <p:nvPicPr>
            <p:cNvPr descr="87" id="1041" name="Google Shape;1041;p99"/>
            <p:cNvPicPr preferRelativeResize="0"/>
            <p:nvPr/>
          </p:nvPicPr>
          <p:blipFill rotWithShape="1">
            <a:blip r:embed="rId3">
              <a:alphaModFix/>
            </a:blip>
            <a:srcRect b="9808" l="52068" r="0" t="48465"/>
            <a:stretch/>
          </p:blipFill>
          <p:spPr>
            <a:xfrm>
              <a:off x="816" y="1968"/>
              <a:ext cx="1971" cy="1876"/>
            </a:xfrm>
            <a:prstGeom prst="rect">
              <a:avLst/>
            </a:prstGeom>
            <a:noFill/>
            <a:ln cap="flat" cmpd="sng" w="38100">
              <a:solidFill>
                <a:srgbClr val="0000FF"/>
              </a:solidFill>
              <a:prstDash val="solid"/>
              <a:miter lim="800000"/>
              <a:headEnd len="sm" w="sm" type="none"/>
              <a:tailEnd len="sm" w="sm" type="none"/>
            </a:ln>
          </p:spPr>
        </p:pic>
      </p:grpSp>
      <p:sp>
        <p:nvSpPr>
          <p:cNvPr id="1042" name="Google Shape;1042;p99"/>
          <p:cNvSpPr txBox="1"/>
          <p:nvPr>
            <p:ph type="title"/>
          </p:nvPr>
        </p:nvSpPr>
        <p:spPr>
          <a:xfrm>
            <a:off x="508000" y="311150"/>
            <a:ext cx="7721600" cy="533400"/>
          </a:xfrm>
          <a:prstGeom prst="rect">
            <a:avLst/>
          </a:prstGeom>
          <a:noFill/>
          <a:ln>
            <a:noFill/>
          </a:ln>
        </p:spPr>
        <p:txBody>
          <a:bodyPr anchorCtr="0" anchor="ctr" bIns="45700" lIns="91425" spcFirstLastPara="1" rIns="91425" wrap="square" tIns="45700">
            <a:normAutofit fontScale="90000"/>
          </a:bodyPr>
          <a:lstStyle/>
          <a:p>
            <a:pPr indent="-609600" lvl="0" marL="60960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Với Lào - Campuchia</a:t>
            </a:r>
            <a:endParaRPr/>
          </a:p>
        </p:txBody>
      </p:sp>
      <p:grpSp>
        <p:nvGrpSpPr>
          <p:cNvPr id="1043" name="Google Shape;1043;p99"/>
          <p:cNvGrpSpPr/>
          <p:nvPr/>
        </p:nvGrpSpPr>
        <p:grpSpPr>
          <a:xfrm>
            <a:off x="101600" y="228600"/>
            <a:ext cx="11074400" cy="4787900"/>
            <a:chOff x="0" y="768"/>
            <a:chExt cx="5712" cy="3400"/>
          </a:xfrm>
        </p:grpSpPr>
        <p:pic>
          <p:nvPicPr>
            <p:cNvPr descr="doan-lao-1L" id="1044" name="Google Shape;1044;p99"/>
            <p:cNvPicPr preferRelativeResize="0"/>
            <p:nvPr/>
          </p:nvPicPr>
          <p:blipFill rotWithShape="1">
            <a:blip r:embed="rId4">
              <a:alphaModFix/>
            </a:blip>
            <a:srcRect b="0" l="0" r="0" t="0"/>
            <a:stretch/>
          </p:blipFill>
          <p:spPr>
            <a:xfrm>
              <a:off x="0" y="2544"/>
              <a:ext cx="2304" cy="1624"/>
            </a:xfrm>
            <a:prstGeom prst="rect">
              <a:avLst/>
            </a:prstGeom>
            <a:noFill/>
            <a:ln cap="flat" cmpd="sng" w="38100">
              <a:solidFill>
                <a:srgbClr val="0000FF"/>
              </a:solidFill>
              <a:prstDash val="solid"/>
              <a:miter lim="800000"/>
              <a:headEnd len="sm" w="sm" type="none"/>
              <a:tailEnd len="sm" w="sm" type="none"/>
            </a:ln>
          </p:spPr>
        </p:pic>
        <p:pic>
          <p:nvPicPr>
            <p:cNvPr descr="22" id="1045" name="Google Shape;1045;p99"/>
            <p:cNvPicPr preferRelativeResize="0"/>
            <p:nvPr/>
          </p:nvPicPr>
          <p:blipFill rotWithShape="1">
            <a:blip r:embed="rId5">
              <a:alphaModFix/>
            </a:blip>
            <a:srcRect b="0" l="0" r="0" t="0"/>
            <a:stretch/>
          </p:blipFill>
          <p:spPr>
            <a:xfrm>
              <a:off x="1632" y="1446"/>
              <a:ext cx="2064" cy="1705"/>
            </a:xfrm>
            <a:prstGeom prst="rect">
              <a:avLst/>
            </a:prstGeom>
            <a:noFill/>
            <a:ln cap="flat" cmpd="sng" w="38100">
              <a:solidFill>
                <a:srgbClr val="0000FF"/>
              </a:solidFill>
              <a:prstDash val="solid"/>
              <a:miter lim="800000"/>
              <a:headEnd len="sm" w="sm" type="none"/>
              <a:tailEnd len="sm" w="sm" type="none"/>
            </a:ln>
          </p:spPr>
        </p:pic>
        <p:pic>
          <p:nvPicPr>
            <p:cNvPr descr="laoL" id="1046" name="Google Shape;1046;p99"/>
            <p:cNvPicPr preferRelativeResize="0"/>
            <p:nvPr/>
          </p:nvPicPr>
          <p:blipFill rotWithShape="1">
            <a:blip r:embed="rId6">
              <a:alphaModFix/>
            </a:blip>
            <a:srcRect b="0" l="0" r="0" t="0"/>
            <a:stretch/>
          </p:blipFill>
          <p:spPr>
            <a:xfrm>
              <a:off x="3552" y="768"/>
              <a:ext cx="2160" cy="1402"/>
            </a:xfrm>
            <a:prstGeom prst="rect">
              <a:avLst/>
            </a:prstGeom>
            <a:noFill/>
            <a:ln cap="flat" cmpd="sng" w="38100">
              <a:solidFill>
                <a:srgbClr val="0000FF"/>
              </a:solidFill>
              <a:prstDash val="solid"/>
              <a:miter lim="800000"/>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39"/>
                                        </p:tgtEl>
                                        <p:attrNameLst>
                                          <p:attrName>style.visibility</p:attrName>
                                        </p:attrNameLst>
                                      </p:cBhvr>
                                      <p:to>
                                        <p:strVal val="visible"/>
                                      </p:to>
                                    </p:set>
                                    <p:anim calcmode="lin" valueType="num">
                                      <p:cBhvr additive="base">
                                        <p:cTn dur="500"/>
                                        <p:tgtEl>
                                          <p:spTgt spid="10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43"/>
                                        </p:tgtEl>
                                        <p:attrNameLst>
                                          <p:attrName>style.visibility</p:attrName>
                                        </p:attrNameLst>
                                      </p:cBhvr>
                                      <p:to>
                                        <p:strVal val="visible"/>
                                      </p:to>
                                    </p:set>
                                    <p:anim calcmode="lin" valueType="num">
                                      <p:cBhvr additive="base">
                                        <p:cTn dur="500"/>
                                        <p:tgtEl>
                                          <p:spTgt spid="10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2020-05-27T05:21:30Z</dcterms:created>
  <dc:creator>Toan Le</dc:creator>
</cp:coreProperties>
</file>